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4" r:id="rId1"/>
  </p:sldMasterIdLst>
  <p:notesMasterIdLst>
    <p:notesMasterId r:id="rId29"/>
  </p:notesMasterIdLst>
  <p:handoutMasterIdLst>
    <p:handoutMasterId r:id="rId30"/>
  </p:handoutMasterIdLst>
  <p:sldIdLst>
    <p:sldId id="377" r:id="rId2"/>
    <p:sldId id="378" r:id="rId3"/>
    <p:sldId id="379" r:id="rId4"/>
    <p:sldId id="419" r:id="rId5"/>
    <p:sldId id="420" r:id="rId6"/>
    <p:sldId id="389" r:id="rId7"/>
    <p:sldId id="382" r:id="rId8"/>
    <p:sldId id="422" r:id="rId9"/>
    <p:sldId id="424" r:id="rId10"/>
    <p:sldId id="425" r:id="rId11"/>
    <p:sldId id="423" r:id="rId12"/>
    <p:sldId id="426" r:id="rId13"/>
    <p:sldId id="427" r:id="rId14"/>
    <p:sldId id="383" r:id="rId15"/>
    <p:sldId id="428" r:id="rId16"/>
    <p:sldId id="384" r:id="rId17"/>
    <p:sldId id="429" r:id="rId18"/>
    <p:sldId id="416" r:id="rId19"/>
    <p:sldId id="430" r:id="rId20"/>
    <p:sldId id="404" r:id="rId21"/>
    <p:sldId id="431" r:id="rId22"/>
    <p:sldId id="421" r:id="rId23"/>
    <p:sldId id="432" r:id="rId24"/>
    <p:sldId id="433" r:id="rId25"/>
    <p:sldId id="435" r:id="rId26"/>
    <p:sldId id="345" r:id="rId27"/>
    <p:sldId id="436" r:id="rId28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ulton, Mary M" initials="PMM" lastIdx="24" clrIdx="0"/>
  <p:cmAuthor id="1" name="kchief" initials="K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3E6"/>
    <a:srgbClr val="E8EDF0"/>
    <a:srgbClr val="FF0000"/>
    <a:srgbClr val="C88E71"/>
    <a:srgbClr val="CB9073"/>
    <a:srgbClr val="DA9B7C"/>
    <a:srgbClr val="F3AC89"/>
    <a:srgbClr val="0981FF"/>
    <a:srgbClr val="4DA1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1" autoAdjust="0"/>
    <p:restoredTop sz="72110" autoAdjust="0"/>
  </p:normalViewPr>
  <p:slideViewPr>
    <p:cSldViewPr snapToGrid="0" snapToObjects="1">
      <p:cViewPr varScale="1">
        <p:scale>
          <a:sx n="77" d="100"/>
          <a:sy n="77" d="100"/>
        </p:scale>
        <p:origin x="17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notesViewPr>
    <p:cSldViewPr snapToGrid="0" snapToObjects="1">
      <p:cViewPr varScale="1">
        <p:scale>
          <a:sx n="85" d="100"/>
          <a:sy n="85" d="100"/>
        </p:scale>
        <p:origin x="-377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10106-02DA-3D46-B0FF-8E33432EF546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3BC7F-02AE-6F43-9785-54344C8FB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70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8911B-0F52-4343-994F-015F44C2AA74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3397F-0CA1-D54C-B06B-614BB9E59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8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Copper sulfate electrolyte solution (200 g CuSO4· 5H2O + 25.0 mL concentrated H2SO4 solution in enough distilled or deionized water to make 1.0 L of solution)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Coin cleaning solution (1 tsp table salt dissolved in ¼ cup vinegar)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Pre-1982 penny (contains 95% copper, versus only 2.5% copper post-1982)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Dime (any year)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9V battery (use a new 9V battery for each experiment)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18-gauge copper wire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Four alligator clips (2 each of red and black)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Wire stripper and needle-nosed pliers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Two 250-mL beakers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Cardboard circle (approx. 15 cm diameter)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Precision scale (optional)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50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Students can discuss similarities and differences between</a:t>
            </a:r>
            <a:r>
              <a:rPr lang="en-US" baseline="0" dirty="0" smtClean="0"/>
              <a:t> the experiment they performed and full-scale electrolysis used in copper production.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9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Students can discuss similarities and differences between</a:t>
            </a:r>
            <a:r>
              <a:rPr lang="en-US" baseline="0" dirty="0" smtClean="0"/>
              <a:t> the experiment they performed and full-scale electrolysis used in copper production.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32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Optional:</a:t>
            </a:r>
            <a:r>
              <a:rPr lang="en-US" baseline="0" dirty="0" smtClean="0"/>
              <a:t> ask students why they think the year of the penny matters?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(Pre-1982 penny contains 95% copper, versus only 2.5% copper post-1982)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00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can be left out if instructor prefers to prepare the wires ahead of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79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slide can be left out if instructor prefers to prepare the wires ahead of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11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slide can be left out if instructor prefers to prepare the wires ahead of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73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Encourage students to describe the changes they see. Were their hypotheses correct?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12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is OPTIONAL,</a:t>
            </a:r>
            <a:r>
              <a:rPr lang="en-US" baseline="0" dirty="0" smtClean="0"/>
              <a:t> if the students weighed the coin/wire assemblies before and after.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instructor can fill in the measured masses on this slide – either choose a single group, or an average of all the groups, or fill in a slide form each group and compare. See the next slide for an example of what you might measure.</a:t>
            </a:r>
          </a:p>
          <a:p>
            <a:r>
              <a:rPr lang="en-US" baseline="0" dirty="0" smtClean="0"/>
              <a:t>Is the mass lost from the penny equal to the mass gained from the dime? Ask the students to discuss why they might be different.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6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is an example</a:t>
            </a:r>
            <a:r>
              <a:rPr lang="en-US" baseline="0" dirty="0" smtClean="0"/>
              <a:t> of values that might be measured when students weight the coin/wire assemblies before and after.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77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Students can discuss similarities and differences between</a:t>
            </a:r>
            <a:r>
              <a:rPr lang="en-US" baseline="0" dirty="0" smtClean="0"/>
              <a:t> the experiment they performed and full-scale electrolysis used in copper production.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B3397F-0CA1-D54C-B06B-614BB9E59A4C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30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 flipH="1">
            <a:off x="8204395" y="0"/>
            <a:ext cx="45719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8204396" y="0"/>
            <a:ext cx="957892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23564" y="274640"/>
            <a:ext cx="618836" cy="5851525"/>
          </a:xfrm>
        </p:spPr>
        <p:txBody>
          <a:bodyPr vert="eaVert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7559964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8C31368-5367-AB4F-A1E9-E4A650321FC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AA0D8DB-8746-CD4A-AB04-BF8CAB1726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Chemistry of Copper Electrolysis</a:t>
            </a:r>
          </a:p>
        </p:txBody>
      </p:sp>
    </p:spTree>
    <p:extLst>
      <p:ext uri="{BB962C8B-B14F-4D97-AF65-F5344CB8AC3E}">
        <p14:creationId xmlns:p14="http://schemas.microsoft.com/office/powerpoint/2010/main" val="14020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229600" cy="4623816"/>
          </a:xfrm>
        </p:spPr>
        <p:txBody>
          <a:bodyPr>
            <a:normAutofit/>
          </a:bodyPr>
          <a:lstStyle/>
          <a:p>
            <a:r>
              <a:rPr lang="en-US" sz="3600" dirty="0"/>
              <a:t>Twist filaments together tightly and </a:t>
            </a:r>
            <a:r>
              <a:rPr lang="en-US" sz="3600" dirty="0" smtClean="0"/>
              <a:t>fold</a:t>
            </a:r>
            <a:endParaRPr lang="en-US" sz="3600" dirty="0"/>
          </a:p>
        </p:txBody>
      </p:sp>
      <p:grpSp>
        <p:nvGrpSpPr>
          <p:cNvPr id="6" name="Group 5"/>
          <p:cNvGrpSpPr/>
          <p:nvPr/>
        </p:nvGrpSpPr>
        <p:grpSpPr>
          <a:xfrm>
            <a:off x="145105" y="3074000"/>
            <a:ext cx="8853789" cy="3078019"/>
            <a:chOff x="0" y="0"/>
            <a:chExt cx="5943600" cy="2066544"/>
          </a:xfrm>
        </p:grpSpPr>
        <p:sp>
          <p:nvSpPr>
            <p:cNvPr id="8" name="Text Box 17"/>
            <p:cNvSpPr txBox="1"/>
            <p:nvPr/>
          </p:nvSpPr>
          <p:spPr>
            <a:xfrm>
              <a:off x="0" y="1714500"/>
              <a:ext cx="5829300" cy="3520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 smtClean="0">
                  <a:solidFill>
                    <a:srgbClr val="365F91"/>
                  </a:solidFill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A</a:t>
              </a:r>
              <a:r>
                <a:rPr lang="en-US" sz="1400" i="1" dirty="0">
                  <a:solidFill>
                    <a:srgbClr val="365F91"/>
                  </a:solidFill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) Exposed copper filaments; B) twisted copper filaments; and C) final product of twisted and folded copper filaments.</a:t>
              </a:r>
              <a:endPara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 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5943600" cy="1699260"/>
            </a:xfrm>
            <a:prstGeom prst="rect">
              <a:avLst/>
            </a:prstGeom>
          </p:spPr>
        </p:pic>
        <p:sp>
          <p:nvSpPr>
            <p:cNvPr id="10" name="Text Box 12"/>
            <p:cNvSpPr txBox="1"/>
            <p:nvPr/>
          </p:nvSpPr>
          <p:spPr>
            <a:xfrm>
              <a:off x="0" y="0"/>
              <a:ext cx="228600" cy="267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dirty="0">
                  <a:solidFill>
                    <a:srgbClr val="365F91"/>
                  </a:solidFill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A</a:t>
              </a:r>
              <a:endPara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13"/>
            <p:cNvSpPr txBox="1"/>
            <p:nvPr/>
          </p:nvSpPr>
          <p:spPr>
            <a:xfrm>
              <a:off x="2057400" y="0"/>
              <a:ext cx="228600" cy="267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solidFill>
                    <a:srgbClr val="365F91"/>
                  </a:solidFill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B </a:t>
              </a:r>
              <a:endParaRPr lang="en-US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5"/>
            <p:cNvSpPr txBox="1"/>
            <p:nvPr/>
          </p:nvSpPr>
          <p:spPr>
            <a:xfrm>
              <a:off x="4114800" y="0"/>
              <a:ext cx="228600" cy="267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solidFill>
                    <a:srgbClr val="365F91"/>
                  </a:solidFill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C</a:t>
              </a:r>
              <a:endParaRPr lang="en-US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489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296" y="1529016"/>
            <a:ext cx="4217504" cy="4868736"/>
          </a:xfrm>
        </p:spPr>
        <p:txBody>
          <a:bodyPr>
            <a:noAutofit/>
          </a:bodyPr>
          <a:lstStyle/>
          <a:p>
            <a:r>
              <a:rPr lang="en-US" sz="3200" dirty="0"/>
              <a:t>Make two holes in the cardboard an inch </a:t>
            </a:r>
            <a:r>
              <a:rPr lang="en-US" sz="3200" dirty="0" smtClean="0"/>
              <a:t>apart</a:t>
            </a:r>
            <a:endParaRPr lang="en-US" sz="3200" dirty="0"/>
          </a:p>
          <a:p>
            <a:r>
              <a:rPr lang="en-US" sz="3200" dirty="0"/>
              <a:t>Push the red wire through one hole and the black wire through the </a:t>
            </a:r>
            <a:r>
              <a:rPr lang="en-US" sz="3200" dirty="0" smtClean="0"/>
              <a:t>other</a:t>
            </a:r>
            <a:endParaRPr lang="en-US" sz="3200" dirty="0"/>
          </a:p>
        </p:txBody>
      </p:sp>
      <p:pic>
        <p:nvPicPr>
          <p:cNvPr id="7" name="Picture 6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5650280" y="1116915"/>
            <a:ext cx="2033260" cy="418982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333487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296" y="1529016"/>
            <a:ext cx="3930449" cy="4868736"/>
          </a:xfrm>
        </p:spPr>
        <p:txBody>
          <a:bodyPr>
            <a:noAutofit/>
          </a:bodyPr>
          <a:lstStyle/>
          <a:p>
            <a:r>
              <a:rPr lang="en-US" dirty="0" smtClean="0"/>
              <a:t>Insert </a:t>
            </a:r>
            <a:r>
              <a:rPr lang="en-US" dirty="0"/>
              <a:t>each folded end of </a:t>
            </a:r>
            <a:r>
              <a:rPr lang="en-US" dirty="0" smtClean="0"/>
              <a:t>wire </a:t>
            </a:r>
            <a:r>
              <a:rPr lang="en-US" dirty="0"/>
              <a:t>into </a:t>
            </a:r>
            <a:r>
              <a:rPr lang="en-US" dirty="0" smtClean="0"/>
              <a:t>handle </a:t>
            </a:r>
            <a:r>
              <a:rPr lang="en-US" dirty="0"/>
              <a:t>of </a:t>
            </a:r>
            <a:r>
              <a:rPr lang="en-US" dirty="0" smtClean="0"/>
              <a:t>matching </a:t>
            </a:r>
            <a:r>
              <a:rPr lang="en-US" dirty="0"/>
              <a:t>alligator clip so that </a:t>
            </a:r>
            <a:r>
              <a:rPr lang="en-US" dirty="0" smtClean="0"/>
              <a:t>wire </a:t>
            </a:r>
            <a:r>
              <a:rPr lang="en-US" dirty="0"/>
              <a:t>touches </a:t>
            </a:r>
            <a:r>
              <a:rPr lang="en-US" dirty="0" smtClean="0"/>
              <a:t>metal </a:t>
            </a:r>
            <a:r>
              <a:rPr lang="en-US" dirty="0"/>
              <a:t>inside the clip </a:t>
            </a:r>
            <a:r>
              <a:rPr lang="en-US" dirty="0" smtClean="0"/>
              <a:t>handle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red </a:t>
            </a:r>
            <a:r>
              <a:rPr lang="en-US" dirty="0"/>
              <a:t>wire should have a red alligator clip at each end; black wire should have a black alligator clip at each end</a:t>
            </a:r>
            <a:endParaRPr lang="en-US" sz="6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078118" y="2220022"/>
            <a:ext cx="4961785" cy="3884757"/>
            <a:chOff x="0" y="0"/>
            <a:chExt cx="3460750" cy="2712075"/>
          </a:xfrm>
        </p:grpSpPr>
        <p:sp>
          <p:nvSpPr>
            <p:cNvPr id="11" name="Text Box 19"/>
            <p:cNvSpPr txBox="1"/>
            <p:nvPr/>
          </p:nvSpPr>
          <p:spPr>
            <a:xfrm>
              <a:off x="31750" y="2342515"/>
              <a:ext cx="3429000" cy="369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 smtClean="0">
                  <a:solidFill>
                    <a:srgbClr val="365F91"/>
                  </a:solidFill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A</a:t>
              </a:r>
              <a:r>
                <a:rPr lang="en-US" sz="1400" i="1" dirty="0">
                  <a:solidFill>
                    <a:srgbClr val="365F91"/>
                  </a:solidFill>
                  <a:effectLst/>
                  <a:latin typeface="Calibri" panose="020F050202020403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) Unattached copper wires; B) copper wires attached to alligator clips.</a:t>
              </a:r>
              <a:endPara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 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0" y="0"/>
              <a:ext cx="3460750" cy="235394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</p:pic>
        <p:sp>
          <p:nvSpPr>
            <p:cNvPr id="13" name="Text Box 21"/>
            <p:cNvSpPr txBox="1"/>
            <p:nvPr/>
          </p:nvSpPr>
          <p:spPr>
            <a:xfrm>
              <a:off x="3232150" y="56515"/>
              <a:ext cx="228600" cy="267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solidFill>
                    <a:srgbClr val="365F91"/>
                  </a:solidFill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B</a:t>
              </a:r>
              <a:endParaRPr lang="en-US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11294"/>
            <p:cNvSpPr txBox="1"/>
            <p:nvPr/>
          </p:nvSpPr>
          <p:spPr>
            <a:xfrm>
              <a:off x="1403350" y="56515"/>
              <a:ext cx="228600" cy="267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>
                  <a:solidFill>
                    <a:srgbClr val="365F91"/>
                  </a:solidFill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A</a:t>
              </a:r>
              <a:endParaRPr lang="en-US">
                <a:effectLst/>
                <a:ea typeface="MS Mincho" panose="02020609040205080304" pitchFamily="49" charset="-128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8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Clip the penny into the red electrode and clip the dime into the black electrode </a:t>
            </a:r>
            <a:endParaRPr lang="en-US" sz="7200" dirty="0"/>
          </a:p>
        </p:txBody>
      </p:sp>
      <p:sp>
        <p:nvSpPr>
          <p:cNvPr id="15" name="Text Box 27"/>
          <p:cNvSpPr txBox="1"/>
          <p:nvPr/>
        </p:nvSpPr>
        <p:spPr>
          <a:xfrm>
            <a:off x="4994269" y="5766906"/>
            <a:ext cx="3692531" cy="821783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365F91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Complete </a:t>
            </a:r>
            <a:r>
              <a:rPr lang="en-US" sz="1400" i="1" dirty="0">
                <a:solidFill>
                  <a:srgbClr val="365F91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wire assembly: red and black wires pushed through cardboard with alligator clips attached and coins inserted.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6" name="Picture 15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5400000">
            <a:off x="5022589" y="2013998"/>
            <a:ext cx="3610492" cy="36671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3639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57" y="1775191"/>
            <a:ext cx="7978037" cy="46256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3600" dirty="0"/>
              <a:t>OPTIONAL step to be completed </a:t>
            </a:r>
            <a:r>
              <a:rPr lang="en-US" sz="3600" b="1" dirty="0" smtClean="0">
                <a:solidFill>
                  <a:schemeClr val="accent2"/>
                </a:solidFill>
              </a:rPr>
              <a:t>before</a:t>
            </a:r>
            <a:r>
              <a:rPr lang="en-US" sz="3600" dirty="0" smtClean="0"/>
              <a:t> </a:t>
            </a:r>
            <a:r>
              <a:rPr lang="en-US" sz="3600" dirty="0"/>
              <a:t>inserting wires into </a:t>
            </a:r>
            <a:r>
              <a:rPr lang="en-US" sz="3600" dirty="0" smtClean="0"/>
              <a:t>cardboard:</a:t>
            </a:r>
          </a:p>
          <a:p>
            <a:r>
              <a:rPr lang="en-US" sz="3600" dirty="0" smtClean="0"/>
              <a:t>Weigh </a:t>
            </a:r>
            <a:r>
              <a:rPr lang="en-US" sz="3600" dirty="0"/>
              <a:t>each coin/copper wire assembly separately and record the </a:t>
            </a:r>
            <a:r>
              <a:rPr lang="en-US" sz="3600" dirty="0" smtClean="0"/>
              <a:t>mass</a:t>
            </a:r>
          </a:p>
          <a:p>
            <a:pPr lvl="1"/>
            <a:r>
              <a:rPr lang="en-US" sz="3200" dirty="0" smtClean="0"/>
              <a:t>Penny/red </a:t>
            </a:r>
            <a:r>
              <a:rPr lang="en-US" sz="3200" dirty="0"/>
              <a:t>wire/red </a:t>
            </a:r>
            <a:r>
              <a:rPr lang="en-US" sz="3200" dirty="0" smtClean="0"/>
              <a:t>clips</a:t>
            </a:r>
          </a:p>
          <a:p>
            <a:pPr lvl="1"/>
            <a:r>
              <a:rPr lang="en-US" sz="3200" dirty="0" smtClean="0"/>
              <a:t>Dime/black </a:t>
            </a:r>
            <a:r>
              <a:rPr lang="en-US" sz="3200" dirty="0"/>
              <a:t>wire/black </a:t>
            </a:r>
            <a:r>
              <a:rPr lang="en-US" sz="3200" dirty="0" smtClean="0"/>
              <a:t>clips</a:t>
            </a:r>
            <a:endParaRPr lang="en-US" dirty="0"/>
          </a:p>
        </p:txBody>
      </p:sp>
      <p:pic>
        <p:nvPicPr>
          <p:cNvPr id="1026" name="Picture 2" descr="http://eduwikilab.wikispaces.com/file/view/balanza-pce-lsm-2000l.jpg/284702112/balanza-pce-lsm-2000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7894" y="4380870"/>
            <a:ext cx="3403770" cy="223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89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Pour </a:t>
            </a:r>
            <a:r>
              <a:rPr lang="en-US" sz="3000" dirty="0"/>
              <a:t>200 mL of the copper sulfate electrolyte solution into the </a:t>
            </a:r>
            <a:r>
              <a:rPr lang="en-US" sz="3000" dirty="0" smtClean="0"/>
              <a:t>beaker</a:t>
            </a:r>
          </a:p>
          <a:p>
            <a:r>
              <a:rPr lang="en-US" sz="3000" dirty="0"/>
              <a:t>Place the wire assembly over the beaker so that the coin "electrodes" are immersed in the electrolyte </a:t>
            </a:r>
            <a:r>
              <a:rPr lang="en-US" sz="3000" dirty="0" smtClean="0"/>
              <a:t>solution</a:t>
            </a:r>
            <a:endParaRPr lang="en-US" sz="30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5668" y="1981635"/>
            <a:ext cx="3049295" cy="4063932"/>
          </a:xfrm>
          <a:prstGeom prst="rect">
            <a:avLst/>
          </a:prstGeom>
        </p:spPr>
      </p:pic>
      <p:sp>
        <p:nvSpPr>
          <p:cNvPr id="6" name="Text Box 11296"/>
          <p:cNvSpPr txBox="1"/>
          <p:nvPr/>
        </p:nvSpPr>
        <p:spPr>
          <a:xfrm>
            <a:off x="5355668" y="6252900"/>
            <a:ext cx="3049295" cy="37084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i="1" dirty="0">
                <a:solidFill>
                  <a:srgbClr val="365F9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Note: the two electrode assemblies must not touch one another.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226490" cy="4623816"/>
          </a:xfrm>
        </p:spPr>
        <p:txBody>
          <a:bodyPr>
            <a:noAutofit/>
          </a:bodyPr>
          <a:lstStyle/>
          <a:p>
            <a:r>
              <a:rPr lang="en-US" sz="3600" dirty="0"/>
              <a:t>Clip each connecting wire to </a:t>
            </a:r>
            <a:r>
              <a:rPr lang="en-US" sz="3600" dirty="0" smtClean="0"/>
              <a:t>the </a:t>
            </a:r>
            <a:r>
              <a:rPr lang="en-US" sz="3600" dirty="0"/>
              <a:t>9V battery: </a:t>
            </a:r>
            <a:endParaRPr lang="en-US" sz="3600" dirty="0" smtClean="0"/>
          </a:p>
          <a:p>
            <a:pPr marL="925830" lvl="1" indent="-514350"/>
            <a:r>
              <a:rPr lang="en-US" sz="3200" dirty="0" smtClean="0"/>
              <a:t>Clip </a:t>
            </a:r>
            <a:r>
              <a:rPr lang="en-US" sz="3200" dirty="0">
                <a:solidFill>
                  <a:srgbClr val="FF0000"/>
                </a:solidFill>
              </a:rPr>
              <a:t>red</a:t>
            </a:r>
            <a:r>
              <a:rPr lang="en-US" sz="3200" dirty="0"/>
              <a:t> to </a:t>
            </a:r>
            <a:r>
              <a:rPr lang="en-US" sz="3200" dirty="0" smtClean="0"/>
              <a:t>positive terminal</a:t>
            </a:r>
          </a:p>
          <a:p>
            <a:pPr marL="925830" lvl="1" indent="-514350"/>
            <a:r>
              <a:rPr lang="en-US" sz="3200" dirty="0" smtClean="0"/>
              <a:t>Clip </a:t>
            </a:r>
            <a:r>
              <a:rPr lang="en-US" sz="3200" u="sng" dirty="0" smtClean="0"/>
              <a:t>black</a:t>
            </a:r>
            <a:r>
              <a:rPr lang="en-US" sz="3200" dirty="0" smtClean="0"/>
              <a:t> </a:t>
            </a:r>
            <a:r>
              <a:rPr lang="en-US" sz="3200" dirty="0"/>
              <a:t>to </a:t>
            </a:r>
            <a:r>
              <a:rPr lang="en-US" sz="3200" dirty="0" smtClean="0"/>
              <a:t>negative terminal</a:t>
            </a:r>
          </a:p>
          <a:p>
            <a:endParaRPr lang="en-US" sz="2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3690" y="2286179"/>
            <a:ext cx="4191000" cy="359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sz="3200" dirty="0"/>
              <a:t>Allow the </a:t>
            </a:r>
            <a:r>
              <a:rPr lang="en-US" sz="3200" b="1" dirty="0"/>
              <a:t>electrolytic cell</a:t>
            </a:r>
            <a:r>
              <a:rPr lang="en-US" sz="3200" dirty="0"/>
              <a:t> to operate for 30-60 </a:t>
            </a:r>
            <a:r>
              <a:rPr lang="en-US" sz="3200" dirty="0" smtClean="0"/>
              <a:t>minutes</a:t>
            </a:r>
          </a:p>
          <a:p>
            <a:pPr marL="118872" lvl="0" indent="0">
              <a:buNone/>
            </a:pPr>
            <a:endParaRPr lang="en-US" sz="3200" dirty="0" smtClean="0"/>
          </a:p>
          <a:p>
            <a:pPr marL="118872" lvl="0" indent="0">
              <a:buNone/>
            </a:pPr>
            <a:r>
              <a:rPr lang="en-US" sz="3200" dirty="0" smtClean="0"/>
              <a:t>OPTIONAL</a:t>
            </a:r>
            <a:r>
              <a:rPr lang="en-US" sz="3200" dirty="0"/>
              <a:t>: Record the length of time the cell was operating</a:t>
            </a:r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6200000" flipH="1">
            <a:off x="4948238" y="2496593"/>
            <a:ext cx="3603473" cy="31785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1838266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76263" indent="-458788"/>
            <a:r>
              <a:rPr lang="en-US" sz="3200" dirty="0"/>
              <a:t>Carefully remove wire assemblies and hang </a:t>
            </a:r>
            <a:r>
              <a:rPr lang="en-US" sz="3200" dirty="0" smtClean="0"/>
              <a:t>in </a:t>
            </a:r>
            <a:r>
              <a:rPr lang="en-US" sz="3200" dirty="0"/>
              <a:t>an empty beaker until dry </a:t>
            </a:r>
            <a:r>
              <a:rPr lang="en-US" sz="3200" dirty="0" smtClean="0"/>
              <a:t>(5-10 </a:t>
            </a:r>
            <a:r>
              <a:rPr lang="en-US" sz="3200" dirty="0"/>
              <a:t>min</a:t>
            </a:r>
            <a:r>
              <a:rPr lang="en-US" sz="3200" dirty="0" smtClean="0"/>
              <a:t>), </a:t>
            </a:r>
            <a:r>
              <a:rPr lang="en-US" sz="3200" dirty="0"/>
              <a:t>being careful not to touch </a:t>
            </a:r>
            <a:r>
              <a:rPr lang="en-US" sz="3200" dirty="0" smtClean="0"/>
              <a:t>coins</a:t>
            </a:r>
            <a:r>
              <a:rPr lang="en-US" sz="3200" dirty="0"/>
              <a:t>, so as not to lose any of the copper </a:t>
            </a:r>
            <a:r>
              <a:rPr lang="en-US" sz="3200" dirty="0" smtClean="0"/>
              <a:t>plating</a:t>
            </a:r>
            <a:endParaRPr lang="en-US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4470880" y="2625149"/>
            <a:ext cx="4389746" cy="3026221"/>
            <a:chOff x="2069453" y="1411191"/>
            <a:chExt cx="4389746" cy="3026221"/>
          </a:xfrm>
        </p:grpSpPr>
        <p:sp>
          <p:nvSpPr>
            <p:cNvPr id="10" name="Trapezoid 9"/>
            <p:cNvSpPr/>
            <p:nvPr/>
          </p:nvSpPr>
          <p:spPr>
            <a:xfrm flipV="1">
              <a:off x="2069453" y="1411191"/>
              <a:ext cx="4389746" cy="3026221"/>
            </a:xfrm>
            <a:prstGeom prst="trapezoid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069453" y="1411191"/>
              <a:ext cx="4389746" cy="0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8534" y="3822365"/>
            <a:ext cx="950346" cy="9503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6199" y="3823321"/>
            <a:ext cx="953725" cy="94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227534" cy="4623816"/>
          </a:xfrm>
        </p:spPr>
        <p:txBody>
          <a:bodyPr>
            <a:noAutofit/>
          </a:bodyPr>
          <a:lstStyle/>
          <a:p>
            <a:pPr marL="576263" indent="-458788"/>
            <a:r>
              <a:rPr lang="en-US" sz="3200" dirty="0"/>
              <a:t>Examine the coins for </a:t>
            </a:r>
            <a:r>
              <a:rPr lang="en-US" sz="3200" dirty="0" smtClean="0"/>
              <a:t>changes</a:t>
            </a:r>
          </a:p>
          <a:p>
            <a:pPr marL="117475" indent="0">
              <a:buNone/>
            </a:pPr>
            <a:endParaRPr lang="en-US" sz="3200" dirty="0" smtClean="0"/>
          </a:p>
          <a:p>
            <a:pPr marL="117475" indent="0">
              <a:buNone/>
            </a:pPr>
            <a:r>
              <a:rPr lang="en-US" sz="3200" dirty="0" smtClean="0"/>
              <a:t>OPTIONAL</a:t>
            </a:r>
            <a:r>
              <a:rPr lang="en-US" sz="3200" dirty="0"/>
              <a:t>: Weigh each coin/copper wire assembly and record </a:t>
            </a:r>
            <a:r>
              <a:rPr lang="en-US" sz="3200" dirty="0" smtClean="0"/>
              <a:t>the mass</a:t>
            </a:r>
            <a:r>
              <a:rPr lang="en-US" sz="3200" dirty="0"/>
              <a:t>. Calculate the difference in starting and ending mass.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470880" y="2625149"/>
            <a:ext cx="4389746" cy="3026221"/>
            <a:chOff x="2069453" y="1411191"/>
            <a:chExt cx="4389746" cy="3026221"/>
          </a:xfrm>
        </p:grpSpPr>
        <p:sp>
          <p:nvSpPr>
            <p:cNvPr id="10" name="Trapezoid 9"/>
            <p:cNvSpPr/>
            <p:nvPr/>
          </p:nvSpPr>
          <p:spPr>
            <a:xfrm flipV="1">
              <a:off x="2069453" y="1411191"/>
              <a:ext cx="4389746" cy="3026221"/>
            </a:xfrm>
            <a:prstGeom prst="trapezoid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069453" y="1411191"/>
              <a:ext cx="4389746" cy="0"/>
            </a:xfrm>
            <a:prstGeom prst="line">
              <a:avLst/>
            </a:prstGeom>
            <a:ln w="762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8534" y="3822365"/>
            <a:ext cx="950346" cy="9503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email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6199" y="3823321"/>
            <a:ext cx="953725" cy="94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 basic chemistry principles to </a:t>
            </a:r>
            <a:r>
              <a:rPr lang="en-US" dirty="0" smtClean="0"/>
              <a:t>understand </a:t>
            </a:r>
            <a:r>
              <a:rPr lang="en-US" dirty="0"/>
              <a:t>the process of </a:t>
            </a:r>
            <a:r>
              <a:rPr lang="en-US" dirty="0" smtClean="0"/>
              <a:t>electrolysis</a:t>
            </a:r>
          </a:p>
          <a:p>
            <a:endParaRPr lang="en-US" dirty="0"/>
          </a:p>
          <a:p>
            <a:r>
              <a:rPr lang="en-US" dirty="0"/>
              <a:t>Understand how electrolysis is used in the processing of copper </a:t>
            </a:r>
            <a:r>
              <a:rPr lang="en-US" dirty="0" smtClean="0"/>
              <a:t>ores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3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229195"/>
              </p:ext>
            </p:extLst>
          </p:nvPr>
        </p:nvGraphicFramePr>
        <p:xfrm>
          <a:off x="235258" y="2819832"/>
          <a:ext cx="8673484" cy="3266313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738761"/>
                <a:gridCol w="1784412"/>
                <a:gridCol w="2649985"/>
                <a:gridCol w="1500326"/>
              </a:tblGrid>
              <a:tr h="222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Initial mass of </a:t>
                      </a:r>
                      <a:r>
                        <a:rPr lang="en-US" sz="3200" dirty="0" smtClean="0">
                          <a:effectLst/>
                        </a:rPr>
                        <a:t>penny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Initial mass of </a:t>
                      </a:r>
                      <a:r>
                        <a:rPr lang="en-US" sz="3200" dirty="0" smtClean="0">
                          <a:effectLst/>
                        </a:rPr>
                        <a:t>dime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Final mass of </a:t>
                      </a:r>
                      <a:r>
                        <a:rPr lang="en-US" sz="3200" dirty="0" smtClean="0">
                          <a:effectLst/>
                        </a:rPr>
                        <a:t>penny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Final mass of </a:t>
                      </a:r>
                      <a:r>
                        <a:rPr lang="en-US" sz="3200" dirty="0" smtClean="0">
                          <a:effectLst/>
                        </a:rPr>
                        <a:t>dime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Difference in mass [g]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Difference in mass 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53" y="1508059"/>
            <a:ext cx="1272923" cy="12729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8344" y="1597719"/>
            <a:ext cx="1098596" cy="109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Results (Example)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12788"/>
              </p:ext>
            </p:extLst>
          </p:nvPr>
        </p:nvGraphicFramePr>
        <p:xfrm>
          <a:off x="235258" y="2819832"/>
          <a:ext cx="8673484" cy="3266313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738761"/>
                <a:gridCol w="1784412"/>
                <a:gridCol w="2649985"/>
                <a:gridCol w="1500326"/>
              </a:tblGrid>
              <a:tr h="2222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Initial mass of </a:t>
                      </a:r>
                      <a:r>
                        <a:rPr lang="en-US" sz="3200" dirty="0" smtClean="0">
                          <a:effectLst/>
                        </a:rPr>
                        <a:t>penny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r>
                        <a:rPr lang="en-US" sz="3200" dirty="0" smtClean="0">
                          <a:effectLst/>
                        </a:rPr>
                        <a:t>4.764</a:t>
                      </a:r>
                      <a:endParaRPr lang="en-US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Initial mass of </a:t>
                      </a:r>
                      <a:r>
                        <a:rPr lang="en-US" sz="3200" dirty="0" smtClean="0">
                          <a:effectLst/>
                        </a:rPr>
                        <a:t>dime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r>
                        <a:rPr lang="en-US" sz="3200" dirty="0" smtClean="0">
                          <a:effectLst/>
                        </a:rPr>
                        <a:t>3.549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Final mass of </a:t>
                      </a:r>
                      <a:r>
                        <a:rPr lang="en-US" sz="3200" dirty="0" smtClean="0">
                          <a:effectLst/>
                        </a:rPr>
                        <a:t>penny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r>
                        <a:rPr lang="en-US" sz="3200" dirty="0" smtClean="0">
                          <a:effectLst/>
                        </a:rPr>
                        <a:t>4.371</a:t>
                      </a:r>
                      <a:endParaRPr lang="en-US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Final mass of </a:t>
                      </a:r>
                      <a:r>
                        <a:rPr lang="en-US" sz="3200" dirty="0" smtClean="0">
                          <a:effectLst/>
                        </a:rPr>
                        <a:t>dime </a:t>
                      </a:r>
                      <a:r>
                        <a:rPr lang="en-US" sz="3200" dirty="0">
                          <a:effectLst/>
                        </a:rPr>
                        <a:t>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r>
                        <a:rPr lang="en-US" sz="3200" dirty="0" smtClean="0">
                          <a:effectLst/>
                        </a:rPr>
                        <a:t>3.988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Difference in mass [g]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r>
                        <a:rPr lang="en-US" sz="3200" dirty="0" smtClean="0">
                          <a:effectLst/>
                        </a:rPr>
                        <a:t>-0.393</a:t>
                      </a:r>
                      <a:endParaRPr lang="en-US" sz="3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Difference in mass [g]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r>
                        <a:rPr lang="en-US" sz="3200" dirty="0" smtClean="0">
                          <a:effectLst/>
                        </a:rPr>
                        <a:t>+0.439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53" y="1500993"/>
            <a:ext cx="1272923" cy="12729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8344" y="1597719"/>
            <a:ext cx="1098596" cy="1093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Electrolysis Explained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341" y="1522490"/>
            <a:ext cx="82296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Coating the dime with copper from a penny</a:t>
            </a:r>
          </a:p>
          <a:p>
            <a:pPr lvl="1"/>
            <a:r>
              <a:rPr lang="en-US" dirty="0" smtClean="0"/>
              <a:t>When electrical </a:t>
            </a:r>
            <a:r>
              <a:rPr lang="en-US" dirty="0"/>
              <a:t>current </a:t>
            </a:r>
            <a:r>
              <a:rPr lang="en-US" dirty="0" smtClean="0"/>
              <a:t>is applied </a:t>
            </a:r>
            <a:r>
              <a:rPr lang="en-US" dirty="0"/>
              <a:t>to </a:t>
            </a:r>
            <a:r>
              <a:rPr lang="en-US" dirty="0" smtClean="0"/>
              <a:t>the penny (anode), copper cations </a:t>
            </a:r>
            <a:r>
              <a:rPr lang="en-US" dirty="0"/>
              <a:t>are set free in the electrolyte </a:t>
            </a:r>
            <a:r>
              <a:rPr lang="en-US" dirty="0" smtClean="0"/>
              <a:t>solution. </a:t>
            </a:r>
          </a:p>
          <a:p>
            <a:pPr lvl="1"/>
            <a:r>
              <a:rPr lang="en-US" dirty="0" smtClean="0"/>
              <a:t>Cu</a:t>
            </a:r>
            <a:r>
              <a:rPr lang="en-US" baseline="30000" dirty="0" smtClean="0"/>
              <a:t>2+</a:t>
            </a:r>
            <a:r>
              <a:rPr lang="en-US" dirty="0" smtClean="0"/>
              <a:t> ions in solution are attracted </a:t>
            </a:r>
            <a:r>
              <a:rPr lang="en-US" dirty="0"/>
              <a:t>to the </a:t>
            </a:r>
            <a:r>
              <a:rPr lang="en-US" dirty="0" smtClean="0"/>
              <a:t>dime (cathode).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313618" y="4542049"/>
            <a:ext cx="3023133" cy="1984032"/>
            <a:chOff x="764979" y="4747850"/>
            <a:chExt cx="3023133" cy="1984032"/>
          </a:xfrm>
        </p:grpSpPr>
        <p:sp>
          <p:nvSpPr>
            <p:cNvPr id="6" name="TextBox 5"/>
            <p:cNvSpPr txBox="1"/>
            <p:nvPr/>
          </p:nvSpPr>
          <p:spPr>
            <a:xfrm>
              <a:off x="764979" y="5840076"/>
              <a:ext cx="3023133" cy="891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Anode</a:t>
              </a:r>
            </a:p>
            <a:p>
              <a:pPr algn="ctr"/>
              <a:r>
                <a:rPr lang="en-US" dirty="0" smtClean="0"/>
                <a:t>Positive Electrode</a:t>
              </a:r>
            </a:p>
            <a:p>
              <a:pPr algn="ctr"/>
              <a:r>
                <a:rPr lang="en-US" b="1" dirty="0" smtClean="0">
                  <a:solidFill>
                    <a:srgbClr val="0070C0"/>
                  </a:solidFill>
                </a:rPr>
                <a:t>Cu </a:t>
              </a:r>
              <a:r>
                <a:rPr lang="en-US" b="1" baseline="-25000" dirty="0">
                  <a:solidFill>
                    <a:srgbClr val="0070C0"/>
                  </a:solidFill>
                </a:rPr>
                <a:t>(solid)</a:t>
              </a:r>
              <a:r>
                <a:rPr lang="en-US" dirty="0">
                  <a:solidFill>
                    <a:srgbClr val="0070C0"/>
                  </a:solidFill>
                </a:rPr>
                <a:t> </a:t>
              </a:r>
              <a:r>
                <a:rPr lang="en-US" dirty="0">
                  <a:sym typeface="Wingdings"/>
                </a:rPr>
                <a:t></a:t>
              </a:r>
              <a:r>
                <a:rPr lang="en-US" b="1" dirty="0">
                  <a:solidFill>
                    <a:srgbClr val="FF0000"/>
                  </a:solidFill>
                </a:rPr>
                <a:t> Cu</a:t>
              </a:r>
              <a:r>
                <a:rPr lang="en-US" b="1" baseline="30000" dirty="0">
                  <a:solidFill>
                    <a:srgbClr val="FF0000"/>
                  </a:solidFill>
                </a:rPr>
                <a:t>2+</a:t>
              </a:r>
              <a:r>
                <a:rPr lang="en-US" b="1" baseline="-25000" dirty="0">
                  <a:solidFill>
                    <a:srgbClr val="FF0000"/>
                  </a:solidFill>
                </a:rPr>
                <a:t>(aqueous)</a:t>
              </a:r>
              <a:r>
                <a:rPr lang="en-US" baseline="-250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 </a:t>
              </a:r>
              <a:r>
                <a:rPr lang="en-US" dirty="0"/>
                <a:t>+ 2 e-</a:t>
              </a:r>
            </a:p>
            <a:p>
              <a:pPr algn="ctr"/>
              <a:endParaRPr lang="en-US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27905" y="4747850"/>
              <a:ext cx="1097280" cy="109728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4488382" y="4543598"/>
            <a:ext cx="3048000" cy="1732511"/>
            <a:chOff x="5341994" y="4793570"/>
            <a:chExt cx="3048000" cy="1732511"/>
          </a:xfrm>
        </p:grpSpPr>
        <p:sp>
          <p:nvSpPr>
            <p:cNvPr id="7" name="TextBox 6"/>
            <p:cNvSpPr txBox="1"/>
            <p:nvPr/>
          </p:nvSpPr>
          <p:spPr>
            <a:xfrm>
              <a:off x="5341994" y="5840076"/>
              <a:ext cx="3048000" cy="6860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u="sng" dirty="0" smtClean="0"/>
                <a:t>Cathode</a:t>
              </a:r>
            </a:p>
            <a:p>
              <a:pPr algn="ctr"/>
              <a:r>
                <a:rPr lang="en-US" dirty="0" smtClean="0"/>
                <a:t>Negative Electrode</a:t>
              </a:r>
            </a:p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Cu</a:t>
              </a:r>
              <a:r>
                <a:rPr lang="en-US" b="1" baseline="30000" dirty="0">
                  <a:solidFill>
                    <a:srgbClr val="FF0000"/>
                  </a:solidFill>
                </a:rPr>
                <a:t>2+</a:t>
              </a:r>
              <a:r>
                <a:rPr lang="en-US" b="1" baseline="-25000" dirty="0">
                  <a:solidFill>
                    <a:srgbClr val="FF0000"/>
                  </a:solidFill>
                </a:rPr>
                <a:t>(aqueous) </a:t>
              </a:r>
              <a:r>
                <a:rPr lang="en-US" dirty="0"/>
                <a:t>+ 2 e-  </a:t>
              </a:r>
              <a:r>
                <a:rPr lang="en-US" dirty="0">
                  <a:sym typeface="Wingdings"/>
                </a:rPr>
                <a:t></a:t>
              </a:r>
              <a:r>
                <a:rPr lang="en-US" b="1" dirty="0">
                  <a:solidFill>
                    <a:srgbClr val="0070C0"/>
                  </a:solidFill>
                </a:rPr>
                <a:t> Cu</a:t>
              </a:r>
              <a:r>
                <a:rPr lang="en-US" b="1" baseline="-25000" dirty="0">
                  <a:solidFill>
                    <a:srgbClr val="0070C0"/>
                  </a:solidFill>
                </a:rPr>
                <a:t>(solid</a:t>
              </a:r>
              <a:r>
                <a:rPr lang="en-US" baseline="-250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)</a:t>
              </a:r>
              <a:r>
                <a:rPr lang="en-US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 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60777" y="4793570"/>
              <a:ext cx="1010433" cy="1005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53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Real-Life Copper Electrolysis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Anode </a:t>
            </a:r>
            <a:r>
              <a:rPr lang="en-US" dirty="0"/>
              <a:t>slabs </a:t>
            </a:r>
            <a:r>
              <a:rPr lang="en-US" dirty="0" smtClean="0"/>
              <a:t>of impure copper are hung </a:t>
            </a:r>
            <a:r>
              <a:rPr lang="en-US" dirty="0"/>
              <a:t>in a large </a:t>
            </a:r>
            <a:r>
              <a:rPr lang="en-US" dirty="0" smtClean="0"/>
              <a:t>tank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Act as positive electrodes </a:t>
            </a:r>
          </a:p>
          <a:p>
            <a:r>
              <a:rPr lang="en-US" dirty="0" smtClean="0"/>
              <a:t>Thin “starter sheets” </a:t>
            </a:r>
            <a:r>
              <a:rPr lang="en-US" dirty="0"/>
              <a:t>of pure </a:t>
            </a:r>
            <a:r>
              <a:rPr lang="en-US" dirty="0" smtClean="0"/>
              <a:t>copper (15 </a:t>
            </a:r>
            <a:r>
              <a:rPr lang="en-US" dirty="0" err="1" smtClean="0"/>
              <a:t>lb</a:t>
            </a:r>
            <a:r>
              <a:rPr lang="en-US" dirty="0" smtClean="0"/>
              <a:t>) are hung </a:t>
            </a:r>
            <a:r>
              <a:rPr lang="en-US" dirty="0"/>
              <a:t>in between </a:t>
            </a:r>
            <a:r>
              <a:rPr lang="en-US" dirty="0" smtClean="0"/>
              <a:t>anodes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Act as cathodes/negative electrodes</a:t>
            </a:r>
          </a:p>
          <a:p>
            <a:r>
              <a:rPr lang="en-US" dirty="0" smtClean="0"/>
              <a:t>Tank is filled with electrolyte </a:t>
            </a:r>
            <a:r>
              <a:rPr lang="en-US" dirty="0"/>
              <a:t>solution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Copper sulfate and </a:t>
            </a:r>
            <a:r>
              <a:rPr lang="en-US" dirty="0" smtClean="0"/>
              <a:t>sulfuric acid</a:t>
            </a:r>
          </a:p>
          <a:p>
            <a:r>
              <a:rPr lang="en-US" dirty="0"/>
              <a:t>Electric current is </a:t>
            </a:r>
            <a:r>
              <a:rPr lang="en-US" dirty="0" smtClean="0"/>
              <a:t>applied (over 200 amperes)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7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cintosh HD:Users:dmoreno:Desktop:Electrolysis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85562" y="3525415"/>
            <a:ext cx="4772875" cy="328874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Real-Life Copper Electrolysis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8229600" cy="4623816"/>
          </a:xfrm>
        </p:spPr>
        <p:txBody>
          <a:bodyPr/>
          <a:lstStyle/>
          <a:p>
            <a:r>
              <a:rPr lang="en-US" dirty="0" smtClean="0"/>
              <a:t>Positively-charged copper </a:t>
            </a:r>
            <a:r>
              <a:rPr lang="en-US" dirty="0"/>
              <a:t>ions (cations) leave the anode (positive electrode)</a:t>
            </a:r>
          </a:p>
          <a:p>
            <a:r>
              <a:rPr lang="en-US" dirty="0"/>
              <a:t>Cations move through the electrolyte solution and are plated on the cathode  (negative electrode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Real-Life Copper Electrolysis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metals and impurities also leave the </a:t>
            </a:r>
            <a:r>
              <a:rPr lang="en-US" dirty="0" smtClean="0"/>
              <a:t>anodes</a:t>
            </a:r>
          </a:p>
          <a:p>
            <a:pPr lvl="1"/>
            <a:r>
              <a:rPr lang="en-US" dirty="0" smtClean="0"/>
              <a:t>Drop </a:t>
            </a:r>
            <a:r>
              <a:rPr lang="en-US" dirty="0"/>
              <a:t>to the bottom of the tank or stay in </a:t>
            </a: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Can be </a:t>
            </a:r>
            <a:r>
              <a:rPr lang="en-US" dirty="0"/>
              <a:t>collected and </a:t>
            </a:r>
            <a:r>
              <a:rPr lang="en-US" dirty="0" smtClean="0"/>
              <a:t>refined </a:t>
            </a:r>
            <a:r>
              <a:rPr lang="en-US" dirty="0"/>
              <a:t>to recover other </a:t>
            </a:r>
            <a:r>
              <a:rPr lang="en-US" dirty="0" smtClean="0"/>
              <a:t>valuable metals </a:t>
            </a:r>
            <a:r>
              <a:rPr lang="en-US" dirty="0"/>
              <a:t>such as silver and </a:t>
            </a:r>
            <a:r>
              <a:rPr lang="en-US" dirty="0" smtClean="0"/>
              <a:t>gold</a:t>
            </a:r>
          </a:p>
          <a:p>
            <a:r>
              <a:rPr lang="en-US" dirty="0" smtClean="0"/>
              <a:t>After 1-2 weeks </a:t>
            </a:r>
            <a:r>
              <a:rPr lang="en-US" dirty="0"/>
              <a:t>of </a:t>
            </a:r>
            <a:r>
              <a:rPr lang="en-US" dirty="0" smtClean="0"/>
              <a:t>electrolysis, the final products are copper cathodes</a:t>
            </a:r>
          </a:p>
          <a:p>
            <a:pPr lvl="1"/>
            <a:r>
              <a:rPr lang="en-US" dirty="0" smtClean="0"/>
              <a:t>Weigh </a:t>
            </a:r>
            <a:r>
              <a:rPr lang="en-US" dirty="0"/>
              <a:t>375 </a:t>
            </a:r>
            <a:r>
              <a:rPr lang="en-US" dirty="0" smtClean="0"/>
              <a:t>pounds</a:t>
            </a:r>
          </a:p>
          <a:p>
            <a:pPr lvl="1"/>
            <a:r>
              <a:rPr lang="en-US" dirty="0" smtClean="0"/>
              <a:t>Contain </a:t>
            </a:r>
            <a:r>
              <a:rPr lang="en-US" b="1" dirty="0" smtClean="0">
                <a:solidFill>
                  <a:schemeClr val="accent5"/>
                </a:solidFill>
              </a:rPr>
              <a:t>99.99% </a:t>
            </a:r>
            <a:r>
              <a:rPr lang="en-US" b="1" dirty="0">
                <a:solidFill>
                  <a:schemeClr val="accent5"/>
                </a:solidFill>
              </a:rPr>
              <a:t>pure </a:t>
            </a:r>
            <a:r>
              <a:rPr lang="en-US" b="1" dirty="0" smtClean="0">
                <a:solidFill>
                  <a:schemeClr val="accent5"/>
                </a:solidFill>
              </a:rPr>
              <a:t>copper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19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At </a:t>
            </a:r>
            <a:r>
              <a:rPr lang="en-US" dirty="0"/>
              <a:t>the end of the experiment, the dime should be coated with </a:t>
            </a:r>
            <a:r>
              <a:rPr lang="en-US" dirty="0" smtClean="0"/>
              <a:t>copper.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What </a:t>
            </a:r>
            <a:r>
              <a:rPr lang="en-US" dirty="0"/>
              <a:t>are the possible sources of this coating? How could you determine which sources contributed to the coating, and how much? </a:t>
            </a:r>
            <a:endParaRPr lang="en-US" dirty="0" smtClean="0"/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Why </a:t>
            </a:r>
            <a:r>
              <a:rPr lang="en-US" dirty="0"/>
              <a:t>do you think copper wire is used for the </a:t>
            </a:r>
            <a:r>
              <a:rPr lang="en-US" dirty="0" smtClean="0"/>
              <a:t>wire </a:t>
            </a:r>
            <a:r>
              <a:rPr lang="en-US" dirty="0"/>
              <a:t>assemblies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What </a:t>
            </a:r>
            <a:r>
              <a:rPr lang="en-US" dirty="0"/>
              <a:t>differences would you expect if the electrolytic experiment were allowed to run for a short time versus a long time?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10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20000"/>
              </a:lnSpc>
              <a:spcAft>
                <a:spcPts val="1200"/>
              </a:spcAft>
            </a:pPr>
            <a:r>
              <a:rPr lang="en-US" dirty="0" smtClean="0"/>
              <a:t>What </a:t>
            </a:r>
            <a:r>
              <a:rPr lang="en-US" dirty="0"/>
              <a:t>would you expect to see if you made the dime the anode and the penny the cathode, and/or used different coins in the experiment? Would you need to change anything else?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US" dirty="0"/>
              <a:t>To reach commercial scale, how do you think you would need to change the materials from this small experiment to make a </a:t>
            </a:r>
            <a:r>
              <a:rPr lang="en-US" dirty="0" smtClean="0"/>
              <a:t>375-pound copper </a:t>
            </a:r>
            <a:r>
              <a:rPr lang="en-US" dirty="0"/>
              <a:t>cathode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2"/>
            <a:ext cx="8229600" cy="13125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Uses </a:t>
            </a:r>
            <a:r>
              <a:rPr lang="en-US" sz="2800" dirty="0"/>
              <a:t>an electrical current to move ions in an electrolyte solution between two </a:t>
            </a:r>
            <a:r>
              <a:rPr lang="en-US" sz="2800" dirty="0" smtClean="0"/>
              <a:t>electrodes</a:t>
            </a:r>
          </a:p>
          <a:p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893779"/>
            <a:ext cx="4417991" cy="3573696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 smtClean="0"/>
              <a:t>In copper electrolysis, when current is applied,    copper ions </a:t>
            </a:r>
            <a:r>
              <a:rPr lang="en-US" sz="2800" i="1" dirty="0" smtClean="0"/>
              <a:t>(Cu</a:t>
            </a:r>
            <a:r>
              <a:rPr lang="en-US" sz="2800" i="1" baseline="30000" dirty="0" smtClean="0"/>
              <a:t>2+</a:t>
            </a:r>
            <a:r>
              <a:rPr lang="en-US" sz="2800" i="1" dirty="0" smtClean="0"/>
              <a:t> cations)</a:t>
            </a:r>
            <a:r>
              <a:rPr lang="en-US" sz="2800" dirty="0" smtClean="0"/>
              <a:t> leave the anode </a:t>
            </a:r>
            <a:r>
              <a:rPr lang="en-US" sz="2800" i="1" dirty="0" smtClean="0"/>
              <a:t>(+electrode)</a:t>
            </a:r>
            <a:r>
              <a:rPr lang="en-US" sz="2800" dirty="0" smtClean="0"/>
              <a:t> and move toward the cathode           </a:t>
            </a:r>
            <a:r>
              <a:rPr lang="en-US" sz="2800" i="1" dirty="0" smtClean="0"/>
              <a:t>(-electrode)</a:t>
            </a:r>
          </a:p>
          <a:p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4833025" y="3106366"/>
            <a:ext cx="4241800" cy="2932645"/>
            <a:chOff x="78152" y="3072190"/>
            <a:chExt cx="4699000" cy="3248739"/>
          </a:xfrm>
        </p:grpSpPr>
        <p:sp>
          <p:nvSpPr>
            <p:cNvPr id="7" name="Rectangle 6"/>
            <p:cNvSpPr/>
            <p:nvPr/>
          </p:nvSpPr>
          <p:spPr>
            <a:xfrm>
              <a:off x="508000" y="3072190"/>
              <a:ext cx="3834190" cy="3241524"/>
            </a:xfrm>
            <a:prstGeom prst="rect">
              <a:avLst/>
            </a:prstGeom>
            <a:gradFill flip="none" rotWithShape="1">
              <a:gsLst>
                <a:gs pos="0">
                  <a:srgbClr val="0981FF"/>
                </a:gs>
                <a:gs pos="100000">
                  <a:srgbClr val="FFFFFF"/>
                </a:gs>
              </a:gsLst>
              <a:lin ang="16860000" scaled="0"/>
              <a:tileRect/>
            </a:gradFill>
            <a:ln w="3175" cmpd="sng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Parallelogram 7"/>
            <p:cNvSpPr/>
            <p:nvPr/>
          </p:nvSpPr>
          <p:spPr>
            <a:xfrm rot="5400000">
              <a:off x="366058" y="4210545"/>
              <a:ext cx="2370669" cy="1149047"/>
            </a:xfrm>
            <a:prstGeom prst="parallelogram">
              <a:avLst/>
            </a:prstGeom>
            <a:gradFill>
              <a:gsLst>
                <a:gs pos="1000">
                  <a:srgbClr val="C88E71"/>
                </a:gs>
                <a:gs pos="58000">
                  <a:schemeClr val="accent5">
                    <a:tint val="37000"/>
                    <a:satMod val="30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Parallelogram 8"/>
            <p:cNvSpPr/>
            <p:nvPr/>
          </p:nvSpPr>
          <p:spPr>
            <a:xfrm rot="5400000">
              <a:off x="2148109" y="4210545"/>
              <a:ext cx="2370669" cy="1149047"/>
            </a:xfrm>
            <a:prstGeom prst="parallelogram">
              <a:avLst/>
            </a:prstGeom>
            <a:gradFill>
              <a:lin ang="10800000" scaled="0"/>
            </a:gra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57208" y="3236877"/>
              <a:ext cx="1294185" cy="506488"/>
              <a:chOff x="257208" y="3236877"/>
              <a:chExt cx="1294185" cy="506488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257208" y="3246646"/>
                <a:ext cx="1294185" cy="0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endCxn id="8" idx="5"/>
              </p:cNvCxnSpPr>
              <p:nvPr/>
            </p:nvCxnSpPr>
            <p:spPr>
              <a:xfrm>
                <a:off x="1551392" y="3236877"/>
                <a:ext cx="0" cy="506488"/>
              </a:xfrm>
              <a:prstGeom prst="line">
                <a:avLst/>
              </a:prstGeom>
              <a:ln w="28575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 flipH="1">
              <a:off x="3322017" y="3236877"/>
              <a:ext cx="1294185" cy="506488"/>
              <a:chOff x="272511" y="3236877"/>
              <a:chExt cx="1294185" cy="506488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72511" y="3246646"/>
                <a:ext cx="1294185" cy="0"/>
              </a:xfrm>
              <a:prstGeom prst="line">
                <a:avLst/>
              </a:prstGeom>
              <a:ln w="285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9" idx="5"/>
              </p:cNvCxnSpPr>
              <p:nvPr/>
            </p:nvCxnSpPr>
            <p:spPr>
              <a:xfrm flipH="1">
                <a:off x="1555270" y="3236877"/>
                <a:ext cx="0" cy="506488"/>
              </a:xfrm>
              <a:prstGeom prst="line">
                <a:avLst/>
              </a:prstGeom>
              <a:ln w="28575" cmpd="sng"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Oval 11"/>
            <p:cNvSpPr/>
            <p:nvPr/>
          </p:nvSpPr>
          <p:spPr>
            <a:xfrm>
              <a:off x="4420342" y="3072190"/>
              <a:ext cx="356810" cy="327502"/>
            </a:xfrm>
            <a:prstGeom prst="ellipse">
              <a:avLst/>
            </a:prstGeom>
            <a:solidFill>
              <a:srgbClr val="FF0000"/>
            </a:solidFill>
            <a:ln w="28575" cmpd="sng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78152" y="3075446"/>
              <a:ext cx="356810" cy="327502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+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708945">
              <a:off x="2679286" y="4250080"/>
              <a:ext cx="1308316" cy="1022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Cathode (pure copper)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 rot="708945">
              <a:off x="1024399" y="4243708"/>
              <a:ext cx="1053983" cy="1022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Anode</a:t>
              </a:r>
            </a:p>
            <a:p>
              <a:r>
                <a:rPr lang="en-US" dirty="0" smtClean="0"/>
                <a:t>(impure copper)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70931" y="5911789"/>
              <a:ext cx="1919253" cy="4091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CuSO</a:t>
              </a:r>
              <a:r>
                <a:rPr lang="en-US" baseline="-25000" dirty="0" smtClean="0"/>
                <a:t>4</a:t>
              </a:r>
              <a:r>
                <a:rPr lang="en-US" dirty="0" smtClean="0"/>
                <a:t> Solution</a:t>
              </a:r>
              <a:endParaRPr lang="en-US" dirty="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6419333" y="4103379"/>
            <a:ext cx="105779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 Box 10"/>
          <p:cNvSpPr txBox="1"/>
          <p:nvPr/>
        </p:nvSpPr>
        <p:spPr>
          <a:xfrm>
            <a:off x="6109453" y="3897004"/>
            <a:ext cx="714375" cy="2667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Cu</a:t>
            </a:r>
            <a:r>
              <a:rPr lang="en-US" sz="1000" b="1" baseline="3000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2+</a:t>
            </a:r>
            <a:endParaRPr lang="en-US" sz="120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Lab-scale Electrolysis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73936"/>
            <a:ext cx="4310743" cy="4623816"/>
          </a:xfrm>
        </p:spPr>
        <p:txBody>
          <a:bodyPr/>
          <a:lstStyle/>
          <a:p>
            <a:r>
              <a:rPr lang="en-US" dirty="0" smtClean="0"/>
              <a:t>In this experiment, a penny will be used as the copper source/anode, and a dime will be used as the cathode</a:t>
            </a:r>
          </a:p>
          <a:p>
            <a:r>
              <a:rPr lang="en-US" dirty="0" smtClean="0"/>
              <a:t>They will be placed in an electrolyte solution </a:t>
            </a:r>
          </a:p>
          <a:p>
            <a:r>
              <a:rPr lang="en-US" dirty="0" smtClean="0"/>
              <a:t>A current will be supplied by a 9V battery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0796" y="2032542"/>
            <a:ext cx="4038600" cy="362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52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do you think will happen in this </a:t>
            </a:r>
            <a:r>
              <a:rPr lang="en-US" dirty="0" smtClean="0"/>
              <a:t>experiment?</a:t>
            </a:r>
            <a:endParaRPr lang="en-US" dirty="0"/>
          </a:p>
          <a:p>
            <a:r>
              <a:rPr lang="en-US" dirty="0"/>
              <a:t>Write a hypothesis on </a:t>
            </a:r>
            <a:r>
              <a:rPr lang="en-US" dirty="0" smtClean="0"/>
              <a:t>worksheet</a:t>
            </a:r>
            <a:endParaRPr lang="en-US" dirty="0"/>
          </a:p>
        </p:txBody>
      </p:sp>
      <p:pic>
        <p:nvPicPr>
          <p:cNvPr id="6" name="Content Placeholder 5"/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0796" y="2032542"/>
            <a:ext cx="4038600" cy="362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4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3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pic>
        <p:nvPicPr>
          <p:cNvPr id="4" name="Picture 3" descr="all material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840" y="1540696"/>
            <a:ext cx="7056320" cy="52677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646" y="6429772"/>
            <a:ext cx="4142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Don’t forget safety goggles and gloves!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3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Clean a pre-1982 </a:t>
            </a:r>
            <a:r>
              <a:rPr lang="en-US" sz="3400" dirty="0"/>
              <a:t>penny with salt/vinegar </a:t>
            </a:r>
            <a:r>
              <a:rPr lang="en-US" sz="3400" dirty="0" smtClean="0"/>
              <a:t>mixture,  </a:t>
            </a:r>
            <a:r>
              <a:rPr lang="en-US" sz="3400" dirty="0"/>
              <a:t>rinse with water and </a:t>
            </a:r>
            <a:r>
              <a:rPr lang="en-US" sz="3400" dirty="0" smtClean="0"/>
              <a:t>allow to dry</a:t>
            </a:r>
            <a:endParaRPr lang="en-US" sz="3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632" y="2141852"/>
            <a:ext cx="2230025" cy="223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2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3695700" cy="4623816"/>
          </a:xfrm>
        </p:spPr>
        <p:txBody>
          <a:bodyPr>
            <a:noAutofit/>
          </a:bodyPr>
          <a:lstStyle/>
          <a:p>
            <a:pPr marL="633222" indent="-514350"/>
            <a:r>
              <a:rPr lang="en-US" sz="3200" dirty="0" smtClean="0"/>
              <a:t>Cut </a:t>
            </a:r>
            <a:r>
              <a:rPr lang="en-US" sz="3200" dirty="0"/>
              <a:t>a 33 cm length of 18-gauge copper wire </a:t>
            </a:r>
            <a:endParaRPr lang="en-US" sz="3200" dirty="0" smtClean="0"/>
          </a:p>
          <a:p>
            <a:pPr marL="633222" indent="-514350"/>
            <a:r>
              <a:rPr lang="en-US" sz="3200" dirty="0"/>
              <a:t>Peel apart to separate red- and black-coated wires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95800" y="2266085"/>
            <a:ext cx="4457700" cy="1136859"/>
            <a:chOff x="0" y="0"/>
            <a:chExt cx="4457700" cy="113728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4457700" cy="11372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 Box 32"/>
            <p:cNvSpPr txBox="1"/>
            <p:nvPr/>
          </p:nvSpPr>
          <p:spPr>
            <a:xfrm>
              <a:off x="3543300" y="457200"/>
              <a:ext cx="571500" cy="2673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ea typeface="MS Mincho" panose="02020609040205080304" pitchFamily="49" charset="-128"/>
                  <a:cs typeface="Times New Roman" panose="02020603050405020304" pitchFamily="18" charset="0"/>
                </a:rPr>
                <a:t>33cm</a:t>
              </a:r>
            </a:p>
          </p:txBody>
        </p:sp>
      </p:grpSp>
      <p:pic>
        <p:nvPicPr>
          <p:cNvPr id="12" name="Picture 11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0" y="4697260"/>
            <a:ext cx="4462272" cy="875065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800" y="3587055"/>
            <a:ext cx="4462272" cy="9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8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Use 1.6 mm gauge setting on wire stripper to remove ~1.5 cm length of rubber coating from both ends of each wire to expose the copper filaments, being careful not to sever copper filaments 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27042" y="2313234"/>
            <a:ext cx="1792605" cy="2178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4067" y="5047989"/>
            <a:ext cx="3998553" cy="112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026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FEC0400EB68C4DF08A33D06F748CD08A"/>
  <p:tag name="TPVERSION" val="5"/>
  <p:tag name="TPFULLVERSION" val="5.0.0.2212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5566</TotalTime>
  <Words>1386</Words>
  <Application>Microsoft Office PowerPoint</Application>
  <PresentationFormat>On-screen Show (4:3)</PresentationFormat>
  <Paragraphs>173</Paragraphs>
  <Slides>27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MS Mincho</vt:lpstr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Module</vt:lpstr>
      <vt:lpstr>The Chemistry of Copper Electrolysis</vt:lpstr>
      <vt:lpstr>Objectives</vt:lpstr>
      <vt:lpstr>Electrolysis</vt:lpstr>
      <vt:lpstr>Lab-scale Electrolysis</vt:lpstr>
      <vt:lpstr>Hypothesis</vt:lpstr>
      <vt:lpstr>Materials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Protocol</vt:lpstr>
      <vt:lpstr>Lab Results</vt:lpstr>
      <vt:lpstr>Lab Results (Example)</vt:lpstr>
      <vt:lpstr>Electrolysis Explained</vt:lpstr>
      <vt:lpstr>Real-Life Copper Electrolysis</vt:lpstr>
      <vt:lpstr>Real-Life Copper Electrolysis</vt:lpstr>
      <vt:lpstr>Real-Life Copper Electrolysis</vt:lpstr>
      <vt:lpstr>Questions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Stanley</dc:creator>
  <cp:lastModifiedBy>Sarah Wilkinson</cp:lastModifiedBy>
  <cp:revision>278</cp:revision>
  <cp:lastPrinted>2012-06-14T14:29:44Z</cp:lastPrinted>
  <dcterms:created xsi:type="dcterms:W3CDTF">2012-05-30T21:01:36Z</dcterms:created>
  <dcterms:modified xsi:type="dcterms:W3CDTF">2015-10-02T19:25:18Z</dcterms:modified>
</cp:coreProperties>
</file>