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</p:sldMasterIdLst>
  <p:notesMasterIdLst>
    <p:notesMasterId r:id="rId89"/>
  </p:notesMasterIdLst>
  <p:handoutMasterIdLst>
    <p:handoutMasterId r:id="rId90"/>
  </p:handoutMasterIdLst>
  <p:sldIdLst>
    <p:sldId id="256" r:id="rId2"/>
    <p:sldId id="293" r:id="rId3"/>
    <p:sldId id="390" r:id="rId4"/>
    <p:sldId id="259" r:id="rId5"/>
    <p:sldId id="422" r:id="rId6"/>
    <p:sldId id="267" r:id="rId7"/>
    <p:sldId id="395" r:id="rId8"/>
    <p:sldId id="421" r:id="rId9"/>
    <p:sldId id="382" r:id="rId10"/>
    <p:sldId id="383" r:id="rId11"/>
    <p:sldId id="268" r:id="rId12"/>
    <p:sldId id="369" r:id="rId13"/>
    <p:sldId id="423" r:id="rId14"/>
    <p:sldId id="396" r:id="rId15"/>
    <p:sldId id="424" r:id="rId16"/>
    <p:sldId id="385" r:id="rId17"/>
    <p:sldId id="392" r:id="rId18"/>
    <p:sldId id="295" r:id="rId19"/>
    <p:sldId id="425" r:id="rId20"/>
    <p:sldId id="398" r:id="rId21"/>
    <p:sldId id="429" r:id="rId22"/>
    <p:sldId id="356" r:id="rId23"/>
    <p:sldId id="271" r:id="rId24"/>
    <p:sldId id="428" r:id="rId25"/>
    <p:sldId id="265" r:id="rId26"/>
    <p:sldId id="430" r:id="rId27"/>
    <p:sldId id="380" r:id="rId28"/>
    <p:sldId id="400" r:id="rId29"/>
    <p:sldId id="401" r:id="rId30"/>
    <p:sldId id="431" r:id="rId31"/>
    <p:sldId id="381" r:id="rId32"/>
    <p:sldId id="402" r:id="rId33"/>
    <p:sldId id="432" r:id="rId34"/>
    <p:sldId id="433" r:id="rId35"/>
    <p:sldId id="434" r:id="rId36"/>
    <p:sldId id="405" r:id="rId37"/>
    <p:sldId id="435" r:id="rId38"/>
    <p:sldId id="393" r:id="rId39"/>
    <p:sldId id="449" r:id="rId40"/>
    <p:sldId id="373" r:id="rId41"/>
    <p:sldId id="420" r:id="rId42"/>
    <p:sldId id="374" r:id="rId43"/>
    <p:sldId id="376" r:id="rId44"/>
    <p:sldId id="437" r:id="rId45"/>
    <p:sldId id="438" r:id="rId46"/>
    <p:sldId id="439" r:id="rId47"/>
    <p:sldId id="340" r:id="rId48"/>
    <p:sldId id="436" r:id="rId49"/>
    <p:sldId id="451" r:id="rId50"/>
    <p:sldId id="341" r:id="rId51"/>
    <p:sldId id="440" r:id="rId52"/>
    <p:sldId id="441" r:id="rId53"/>
    <p:sldId id="452" r:id="rId54"/>
    <p:sldId id="442" r:id="rId55"/>
    <p:sldId id="342" r:id="rId56"/>
    <p:sldId id="453" r:id="rId57"/>
    <p:sldId id="377" r:id="rId58"/>
    <p:sldId id="444" r:id="rId59"/>
    <p:sldId id="454" r:id="rId60"/>
    <p:sldId id="445" r:id="rId61"/>
    <p:sldId id="357" r:id="rId62"/>
    <p:sldId id="289" r:id="rId63"/>
    <p:sldId id="299" r:id="rId64"/>
    <p:sldId id="371" r:id="rId65"/>
    <p:sldId id="334" r:id="rId66"/>
    <p:sldId id="406" r:id="rId67"/>
    <p:sldId id="330" r:id="rId68"/>
    <p:sldId id="407" r:id="rId69"/>
    <p:sldId id="418" r:id="rId70"/>
    <p:sldId id="417" r:id="rId71"/>
    <p:sldId id="331" r:id="rId72"/>
    <p:sldId id="408" r:id="rId73"/>
    <p:sldId id="409" r:id="rId74"/>
    <p:sldId id="410" r:id="rId75"/>
    <p:sldId id="411" r:id="rId76"/>
    <p:sldId id="455" r:id="rId77"/>
    <p:sldId id="346" r:id="rId78"/>
    <p:sldId id="347" r:id="rId79"/>
    <p:sldId id="316" r:id="rId80"/>
    <p:sldId id="412" r:id="rId81"/>
    <p:sldId id="456" r:id="rId82"/>
    <p:sldId id="318" r:id="rId83"/>
    <p:sldId id="415" r:id="rId84"/>
    <p:sldId id="446" r:id="rId85"/>
    <p:sldId id="416" r:id="rId86"/>
    <p:sldId id="304" r:id="rId87"/>
    <p:sldId id="419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ulton, Mary M" initials="PMM" lastIdx="25" clrIdx="0"/>
  <p:cmAuthor id="1" name="kchief" initials="KC" lastIdx="1" clrIdx="1"/>
  <p:cmAuthor id="2" name="Jennifer Stanley" initials="" lastIdx="2" clrIdx="2"/>
  <p:cmAuthor id="3" name="Denise MOreno" initials="" lastIdx="3" clrIdx="3"/>
  <p:cmAuthor id="4" name="Sarah Wilkinson" initials="SW" lastIdx="23" clrIdx="4">
    <p:extLst/>
  </p:cmAuthor>
  <p:cmAuthor id="5" name="Sarah Wilkinson" initials="SW [2]" lastIdx="22" clrIdx="5">
    <p:extLst/>
  </p:cmAuthor>
  <p:cmAuthor id="6" name="Denise Moreno" initials="" lastIdx="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522"/>
    <a:srgbClr val="543A0F"/>
    <a:srgbClr val="4DA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6812" autoAdjust="0"/>
    <p:restoredTop sz="88152" autoAdjust="0"/>
  </p:normalViewPr>
  <p:slideViewPr>
    <p:cSldViewPr snapToGrid="0" snapToObjects="1">
      <p:cViewPr varScale="1">
        <p:scale>
          <a:sx n="95" d="100"/>
          <a:sy n="95" d="100"/>
        </p:scale>
        <p:origin x="8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3C66F-D5F8-E84C-B9D1-8EDDA03DADCA}" type="doc">
      <dgm:prSet loTypeId="urn:microsoft.com/office/officeart/2008/layout/HexagonCluster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AA8E66-35C2-3E41-A289-447D9492439B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Cattle</a:t>
          </a:r>
        </a:p>
      </dgm:t>
    </dgm:pt>
    <dgm:pt modelId="{DBF93FC7-0240-0F47-8331-E2F52F87699E}" type="parTrans" cxnId="{07376E86-A361-9A48-ADEE-FE07CA5CBBF5}">
      <dgm:prSet/>
      <dgm:spPr/>
      <dgm:t>
        <a:bodyPr/>
        <a:lstStyle/>
        <a:p>
          <a:endParaRPr lang="en-US"/>
        </a:p>
      </dgm:t>
    </dgm:pt>
    <dgm:pt modelId="{61C98BFA-5812-CC46-8C1B-9CCEAD1DB4C0}" type="sibTrans" cxnId="{07376E86-A361-9A48-ADEE-FE07CA5CBBF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FFCD4D9-379F-BF4F-ACD3-97DAB665574C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Cotton</a:t>
          </a:r>
        </a:p>
      </dgm:t>
    </dgm:pt>
    <dgm:pt modelId="{19BA74A2-46C4-AF46-8FE4-B17377DE883C}" type="parTrans" cxnId="{24333271-F0E8-6A41-95B2-4250A58124F9}">
      <dgm:prSet/>
      <dgm:spPr/>
      <dgm:t>
        <a:bodyPr/>
        <a:lstStyle/>
        <a:p>
          <a:endParaRPr lang="en-US"/>
        </a:p>
      </dgm:t>
    </dgm:pt>
    <dgm:pt modelId="{A216F947-4D37-9942-9FE1-811029F4766B}" type="sibTrans" cxnId="{24333271-F0E8-6A41-95B2-4250A58124F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EE3591-81FD-C44E-AE0A-08214D8DA6D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Citrus</a:t>
          </a:r>
        </a:p>
      </dgm:t>
    </dgm:pt>
    <dgm:pt modelId="{A0FB28D6-D0B4-6C4A-B4B3-9B4BA6962F8C}" type="parTrans" cxnId="{D4CEACD5-C9A7-F34F-B8F2-23710474F9DB}">
      <dgm:prSet/>
      <dgm:spPr/>
      <dgm:t>
        <a:bodyPr/>
        <a:lstStyle/>
        <a:p>
          <a:endParaRPr lang="en-US"/>
        </a:p>
      </dgm:t>
    </dgm:pt>
    <dgm:pt modelId="{08365FC2-1BCF-024D-9D48-98E3EC991599}" type="sibTrans" cxnId="{D4CEACD5-C9A7-F34F-B8F2-23710474F9D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E15A48C-CD3F-CA46-8A3A-64500D799D1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Climate</a:t>
          </a:r>
        </a:p>
      </dgm:t>
    </dgm:pt>
    <dgm:pt modelId="{F5C8074F-532F-2F4A-B10C-AEBDA611FD7E}" type="parTrans" cxnId="{79CE6A61-7CAE-B041-AE71-FE194E655CD7}">
      <dgm:prSet/>
      <dgm:spPr/>
      <dgm:t>
        <a:bodyPr/>
        <a:lstStyle/>
        <a:p>
          <a:endParaRPr lang="en-US"/>
        </a:p>
      </dgm:t>
    </dgm:pt>
    <dgm:pt modelId="{31A156D7-2974-C04B-B16F-BC564148F42C}" type="sibTrans" cxnId="{79CE6A61-7CAE-B041-AE71-FE194E655CD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1E1BB2-567D-C440-956D-587F03C3902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Copper</a:t>
          </a:r>
        </a:p>
      </dgm:t>
    </dgm:pt>
    <dgm:pt modelId="{79263F8B-9B35-394A-ACE2-E7B458373430}" type="parTrans" cxnId="{F1D9AAEB-0E9C-7144-A01F-4ED9171AF747}">
      <dgm:prSet/>
      <dgm:spPr/>
      <dgm:t>
        <a:bodyPr/>
        <a:lstStyle/>
        <a:p>
          <a:endParaRPr lang="en-US"/>
        </a:p>
      </dgm:t>
    </dgm:pt>
    <dgm:pt modelId="{4C829C81-B6C0-C34A-A58A-1764BC56E28F}" type="sibTrans" cxnId="{F1D9AAEB-0E9C-7144-A01F-4ED9171AF74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8C88FEC-61CB-0D46-AB7B-814E34C2D91E}" type="pres">
      <dgm:prSet presAssocID="{A923C66F-D5F8-E84C-B9D1-8EDDA03DADC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699BF6B-4355-2547-A154-126AD55ADB2B}" type="pres">
      <dgm:prSet presAssocID="{78AA8E66-35C2-3E41-A289-447D9492439B}" presName="text1" presStyleCnt="0"/>
      <dgm:spPr/>
    </dgm:pt>
    <dgm:pt modelId="{8B8137B1-8400-ED46-B0D1-A25E0A2A9161}" type="pres">
      <dgm:prSet presAssocID="{78AA8E66-35C2-3E41-A289-447D9492439B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06449-9C63-164E-8221-2ECBD416B2E0}" type="pres">
      <dgm:prSet presAssocID="{78AA8E66-35C2-3E41-A289-447D9492439B}" presName="textaccent1" presStyleCnt="0"/>
      <dgm:spPr/>
    </dgm:pt>
    <dgm:pt modelId="{0DCB3C2F-8A8E-FC41-ACCC-FA7DFC7B892F}" type="pres">
      <dgm:prSet presAssocID="{78AA8E66-35C2-3E41-A289-447D9492439B}" presName="accentRepeatNode" presStyleLbl="solidAlignAcc1" presStyleIdx="0" presStyleCnt="10"/>
      <dgm:spPr/>
    </dgm:pt>
    <dgm:pt modelId="{4D48841E-DE56-D14E-BE8F-1357FA52D8B1}" type="pres">
      <dgm:prSet presAssocID="{61C98BFA-5812-CC46-8C1B-9CCEAD1DB4C0}" presName="image1" presStyleCnt="0"/>
      <dgm:spPr/>
    </dgm:pt>
    <dgm:pt modelId="{103B9EC6-0130-0341-8FE1-50BA53CD23D6}" type="pres">
      <dgm:prSet presAssocID="{61C98BFA-5812-CC46-8C1B-9CCEAD1DB4C0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ACEBBE98-DE0F-F94C-BBB2-C3049E15C9C4}" type="pres">
      <dgm:prSet presAssocID="{61C98BFA-5812-CC46-8C1B-9CCEAD1DB4C0}" presName="imageaccent1" presStyleCnt="0"/>
      <dgm:spPr/>
    </dgm:pt>
    <dgm:pt modelId="{307773E5-2938-104F-9E7E-749720A4AE14}" type="pres">
      <dgm:prSet presAssocID="{61C98BFA-5812-CC46-8C1B-9CCEAD1DB4C0}" presName="accentRepeatNode" presStyleLbl="solidAlignAcc1" presStyleIdx="1" presStyleCnt="10"/>
      <dgm:spPr/>
    </dgm:pt>
    <dgm:pt modelId="{4475BC0B-4EC9-514A-9564-08C2A9F4A15C}" type="pres">
      <dgm:prSet presAssocID="{BFFCD4D9-379F-BF4F-ACD3-97DAB665574C}" presName="text2" presStyleCnt="0"/>
      <dgm:spPr/>
    </dgm:pt>
    <dgm:pt modelId="{3A339ABC-5751-8340-B7F0-1B71ACADB417}" type="pres">
      <dgm:prSet presAssocID="{BFFCD4D9-379F-BF4F-ACD3-97DAB665574C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E1B2-7F4F-484A-BA9E-240D9C135CF4}" type="pres">
      <dgm:prSet presAssocID="{BFFCD4D9-379F-BF4F-ACD3-97DAB665574C}" presName="textaccent2" presStyleCnt="0"/>
      <dgm:spPr/>
    </dgm:pt>
    <dgm:pt modelId="{1B873E1F-E6CF-B842-8531-F7535269C20C}" type="pres">
      <dgm:prSet presAssocID="{BFFCD4D9-379F-BF4F-ACD3-97DAB665574C}" presName="accentRepeatNode" presStyleLbl="solidAlignAcc1" presStyleIdx="2" presStyleCnt="10"/>
      <dgm:spPr/>
    </dgm:pt>
    <dgm:pt modelId="{6D02ACA8-A5C4-4945-9ABD-1E81E0F28B2A}" type="pres">
      <dgm:prSet presAssocID="{A216F947-4D37-9942-9FE1-811029F4766B}" presName="image2" presStyleCnt="0"/>
      <dgm:spPr/>
    </dgm:pt>
    <dgm:pt modelId="{BEED412C-4092-F041-A8A4-445E7EFA1678}" type="pres">
      <dgm:prSet presAssocID="{A216F947-4D37-9942-9FE1-811029F4766B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8B38D0C5-85B9-9B4C-9820-D6FF001F7CD2}" type="pres">
      <dgm:prSet presAssocID="{A216F947-4D37-9942-9FE1-811029F4766B}" presName="imageaccent2" presStyleCnt="0"/>
      <dgm:spPr/>
    </dgm:pt>
    <dgm:pt modelId="{52B1803A-3ED0-8E43-AA29-A3481296C032}" type="pres">
      <dgm:prSet presAssocID="{A216F947-4D37-9942-9FE1-811029F4766B}" presName="accentRepeatNode" presStyleLbl="solidAlignAcc1" presStyleIdx="3" presStyleCnt="10"/>
      <dgm:spPr/>
    </dgm:pt>
    <dgm:pt modelId="{4954A015-6163-9E46-9E9F-B8BB191068DC}" type="pres">
      <dgm:prSet presAssocID="{00EE3591-81FD-C44E-AE0A-08214D8DA6DB}" presName="text3" presStyleCnt="0"/>
      <dgm:spPr/>
    </dgm:pt>
    <dgm:pt modelId="{561A6102-152B-7845-B1D1-A79152EEDF1D}" type="pres">
      <dgm:prSet presAssocID="{00EE3591-81FD-C44E-AE0A-08214D8DA6D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43AB-1AB6-C247-B1E2-10745E014FEB}" type="pres">
      <dgm:prSet presAssocID="{00EE3591-81FD-C44E-AE0A-08214D8DA6DB}" presName="textaccent3" presStyleCnt="0"/>
      <dgm:spPr/>
    </dgm:pt>
    <dgm:pt modelId="{52919C6F-9279-9240-87CD-6B779B44A47B}" type="pres">
      <dgm:prSet presAssocID="{00EE3591-81FD-C44E-AE0A-08214D8DA6DB}" presName="accentRepeatNode" presStyleLbl="solidAlignAcc1" presStyleIdx="4" presStyleCnt="10"/>
      <dgm:spPr/>
    </dgm:pt>
    <dgm:pt modelId="{63607E24-DA03-714D-90E8-2C09C1C28F04}" type="pres">
      <dgm:prSet presAssocID="{08365FC2-1BCF-024D-9D48-98E3EC991599}" presName="image3" presStyleCnt="0"/>
      <dgm:spPr/>
    </dgm:pt>
    <dgm:pt modelId="{4D379896-5B49-A04A-B42A-A2B03E9E39DD}" type="pres">
      <dgm:prSet presAssocID="{08365FC2-1BCF-024D-9D48-98E3EC991599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4C839882-BAB0-7343-9593-815A1026991B}" type="pres">
      <dgm:prSet presAssocID="{08365FC2-1BCF-024D-9D48-98E3EC991599}" presName="imageaccent3" presStyleCnt="0"/>
      <dgm:spPr/>
    </dgm:pt>
    <dgm:pt modelId="{F4F028A4-7C8E-4448-8804-5E3B1DFEAA92}" type="pres">
      <dgm:prSet presAssocID="{08365FC2-1BCF-024D-9D48-98E3EC991599}" presName="accentRepeatNode" presStyleLbl="solidAlignAcc1" presStyleIdx="5" presStyleCnt="10"/>
      <dgm:spPr/>
    </dgm:pt>
    <dgm:pt modelId="{6FBCCC1C-3C9C-2C48-BDAB-6AEF6BB7F441}" type="pres">
      <dgm:prSet presAssocID="{4E15A48C-CD3F-CA46-8A3A-64500D799D11}" presName="text4" presStyleCnt="0"/>
      <dgm:spPr/>
    </dgm:pt>
    <dgm:pt modelId="{AD4756D7-A7D9-DC43-9A1F-89139EEF4A0E}" type="pres">
      <dgm:prSet presAssocID="{4E15A48C-CD3F-CA46-8A3A-64500D799D11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EC658-D5B9-E640-9C97-F16A363CA969}" type="pres">
      <dgm:prSet presAssocID="{4E15A48C-CD3F-CA46-8A3A-64500D799D11}" presName="textaccent4" presStyleCnt="0"/>
      <dgm:spPr/>
    </dgm:pt>
    <dgm:pt modelId="{13D4B09A-98CE-2143-968A-FAD0B12EE650}" type="pres">
      <dgm:prSet presAssocID="{4E15A48C-CD3F-CA46-8A3A-64500D799D11}" presName="accentRepeatNode" presStyleLbl="solidAlignAcc1" presStyleIdx="6" presStyleCnt="10"/>
      <dgm:spPr/>
    </dgm:pt>
    <dgm:pt modelId="{7FA872FD-D395-BA4E-84A9-04C652F4C176}" type="pres">
      <dgm:prSet presAssocID="{31A156D7-2974-C04B-B16F-BC564148F42C}" presName="image4" presStyleCnt="0"/>
      <dgm:spPr/>
    </dgm:pt>
    <dgm:pt modelId="{B7215BA4-F553-4842-8E3A-B5E02DA28A79}" type="pres">
      <dgm:prSet presAssocID="{31A156D7-2974-C04B-B16F-BC564148F42C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2E53E4D3-D97B-A848-A7F9-06665946F424}" type="pres">
      <dgm:prSet presAssocID="{31A156D7-2974-C04B-B16F-BC564148F42C}" presName="imageaccent4" presStyleCnt="0"/>
      <dgm:spPr/>
    </dgm:pt>
    <dgm:pt modelId="{A5DE7B06-5CC9-B240-A80F-2C58B14E0381}" type="pres">
      <dgm:prSet presAssocID="{31A156D7-2974-C04B-B16F-BC564148F42C}" presName="accentRepeatNode" presStyleLbl="solidAlignAcc1" presStyleIdx="7" presStyleCnt="10"/>
      <dgm:spPr/>
    </dgm:pt>
    <dgm:pt modelId="{C0BF5A99-CD6A-6044-9A8A-047A50A458D5}" type="pres">
      <dgm:prSet presAssocID="{721E1BB2-567D-C440-956D-587F03C39021}" presName="text5" presStyleCnt="0"/>
      <dgm:spPr/>
    </dgm:pt>
    <dgm:pt modelId="{CBF8CCFE-95A7-FB41-9850-210553D8AC18}" type="pres">
      <dgm:prSet presAssocID="{721E1BB2-567D-C440-956D-587F03C3902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462FB-53AA-FC4F-8161-FE0B5AC8BF3F}" type="pres">
      <dgm:prSet presAssocID="{721E1BB2-567D-C440-956D-587F03C39021}" presName="textaccent5" presStyleCnt="0"/>
      <dgm:spPr/>
    </dgm:pt>
    <dgm:pt modelId="{E3716E1A-9D4C-994E-BE6B-705D8B1B5B36}" type="pres">
      <dgm:prSet presAssocID="{721E1BB2-567D-C440-956D-587F03C39021}" presName="accentRepeatNode" presStyleLbl="solidAlignAcc1" presStyleIdx="8" presStyleCnt="10"/>
      <dgm:spPr/>
    </dgm:pt>
    <dgm:pt modelId="{13AE6BD1-BEB1-8B40-94D4-69B47070CCF4}" type="pres">
      <dgm:prSet presAssocID="{4C829C81-B6C0-C34A-A58A-1764BC56E28F}" presName="image5" presStyleCnt="0"/>
      <dgm:spPr/>
    </dgm:pt>
    <dgm:pt modelId="{66CF0146-A4AE-A744-A92C-E7EB6B27424A}" type="pres">
      <dgm:prSet presAssocID="{4C829C81-B6C0-C34A-A58A-1764BC56E28F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33F152DC-70AE-4C4B-9D4B-390E49A5C2E0}" type="pres">
      <dgm:prSet presAssocID="{4C829C81-B6C0-C34A-A58A-1764BC56E28F}" presName="imageaccent5" presStyleCnt="0"/>
      <dgm:spPr/>
    </dgm:pt>
    <dgm:pt modelId="{699FADFF-49F4-4447-B603-F04BF1014AD7}" type="pres">
      <dgm:prSet presAssocID="{4C829C81-B6C0-C34A-A58A-1764BC56E28F}" presName="accentRepeatNode" presStyleLbl="solidAlignAcc1" presStyleIdx="9" presStyleCnt="10"/>
      <dgm:spPr/>
    </dgm:pt>
  </dgm:ptLst>
  <dgm:cxnLst>
    <dgm:cxn modelId="{D4CEACD5-C9A7-F34F-B8F2-23710474F9DB}" srcId="{A923C66F-D5F8-E84C-B9D1-8EDDA03DADCA}" destId="{00EE3591-81FD-C44E-AE0A-08214D8DA6DB}" srcOrd="2" destOrd="0" parTransId="{A0FB28D6-D0B4-6C4A-B4B3-9B4BA6962F8C}" sibTransId="{08365FC2-1BCF-024D-9D48-98E3EC991599}"/>
    <dgm:cxn modelId="{79CE6A61-7CAE-B041-AE71-FE194E655CD7}" srcId="{A923C66F-D5F8-E84C-B9D1-8EDDA03DADCA}" destId="{4E15A48C-CD3F-CA46-8A3A-64500D799D11}" srcOrd="3" destOrd="0" parTransId="{F5C8074F-532F-2F4A-B10C-AEBDA611FD7E}" sibTransId="{31A156D7-2974-C04B-B16F-BC564148F42C}"/>
    <dgm:cxn modelId="{12D3CE7B-5317-489D-B064-C5DC51AE789B}" type="presOf" srcId="{A216F947-4D37-9942-9FE1-811029F4766B}" destId="{BEED412C-4092-F041-A8A4-445E7EFA1678}" srcOrd="0" destOrd="0" presId="urn:microsoft.com/office/officeart/2008/layout/HexagonCluster"/>
    <dgm:cxn modelId="{A481B5E3-39E9-4D4A-9A38-52EADCA87777}" type="presOf" srcId="{4C829C81-B6C0-C34A-A58A-1764BC56E28F}" destId="{66CF0146-A4AE-A744-A92C-E7EB6B27424A}" srcOrd="0" destOrd="0" presId="urn:microsoft.com/office/officeart/2008/layout/HexagonCluster"/>
    <dgm:cxn modelId="{6E8DDCA0-47D2-4634-98A5-37E5A89410BB}" type="presOf" srcId="{A923C66F-D5F8-E84C-B9D1-8EDDA03DADCA}" destId="{88C88FEC-61CB-0D46-AB7B-814E34C2D91E}" srcOrd="0" destOrd="0" presId="urn:microsoft.com/office/officeart/2008/layout/HexagonCluster"/>
    <dgm:cxn modelId="{F1D9AAEB-0E9C-7144-A01F-4ED9171AF747}" srcId="{A923C66F-D5F8-E84C-B9D1-8EDDA03DADCA}" destId="{721E1BB2-567D-C440-956D-587F03C39021}" srcOrd="4" destOrd="0" parTransId="{79263F8B-9B35-394A-ACE2-E7B458373430}" sibTransId="{4C829C81-B6C0-C34A-A58A-1764BC56E28F}"/>
    <dgm:cxn modelId="{A5C4D7DA-059C-4CC5-98B3-CE843C27EE57}" type="presOf" srcId="{00EE3591-81FD-C44E-AE0A-08214D8DA6DB}" destId="{561A6102-152B-7845-B1D1-A79152EEDF1D}" srcOrd="0" destOrd="0" presId="urn:microsoft.com/office/officeart/2008/layout/HexagonCluster"/>
    <dgm:cxn modelId="{DD7E2F06-8A10-4C6A-AAA2-4E3E3C6B46D5}" type="presOf" srcId="{31A156D7-2974-C04B-B16F-BC564148F42C}" destId="{B7215BA4-F553-4842-8E3A-B5E02DA28A79}" srcOrd="0" destOrd="0" presId="urn:microsoft.com/office/officeart/2008/layout/HexagonCluster"/>
    <dgm:cxn modelId="{24333271-F0E8-6A41-95B2-4250A58124F9}" srcId="{A923C66F-D5F8-E84C-B9D1-8EDDA03DADCA}" destId="{BFFCD4D9-379F-BF4F-ACD3-97DAB665574C}" srcOrd="1" destOrd="0" parTransId="{19BA74A2-46C4-AF46-8FE4-B17377DE883C}" sibTransId="{A216F947-4D37-9942-9FE1-811029F4766B}"/>
    <dgm:cxn modelId="{0F34960B-1C70-4172-A532-D1416CF6DFB6}" type="presOf" srcId="{78AA8E66-35C2-3E41-A289-447D9492439B}" destId="{8B8137B1-8400-ED46-B0D1-A25E0A2A9161}" srcOrd="0" destOrd="0" presId="urn:microsoft.com/office/officeart/2008/layout/HexagonCluster"/>
    <dgm:cxn modelId="{07376E86-A361-9A48-ADEE-FE07CA5CBBF5}" srcId="{A923C66F-D5F8-E84C-B9D1-8EDDA03DADCA}" destId="{78AA8E66-35C2-3E41-A289-447D9492439B}" srcOrd="0" destOrd="0" parTransId="{DBF93FC7-0240-0F47-8331-E2F52F87699E}" sibTransId="{61C98BFA-5812-CC46-8C1B-9CCEAD1DB4C0}"/>
    <dgm:cxn modelId="{A704D120-1D3A-4CEF-A8DB-8A4D31766D28}" type="presOf" srcId="{4E15A48C-CD3F-CA46-8A3A-64500D799D11}" destId="{AD4756D7-A7D9-DC43-9A1F-89139EEF4A0E}" srcOrd="0" destOrd="0" presId="urn:microsoft.com/office/officeart/2008/layout/HexagonCluster"/>
    <dgm:cxn modelId="{27E461AB-F972-4E61-B409-29F977D8A6BA}" type="presOf" srcId="{721E1BB2-567D-C440-956D-587F03C39021}" destId="{CBF8CCFE-95A7-FB41-9850-210553D8AC18}" srcOrd="0" destOrd="0" presId="urn:microsoft.com/office/officeart/2008/layout/HexagonCluster"/>
    <dgm:cxn modelId="{821E7947-02DA-4ED1-97F9-CF3510BA7D36}" type="presOf" srcId="{08365FC2-1BCF-024D-9D48-98E3EC991599}" destId="{4D379896-5B49-A04A-B42A-A2B03E9E39DD}" srcOrd="0" destOrd="0" presId="urn:microsoft.com/office/officeart/2008/layout/HexagonCluster"/>
    <dgm:cxn modelId="{06DD8F43-35FC-47AB-9DCA-B57A8B3A3E43}" type="presOf" srcId="{61C98BFA-5812-CC46-8C1B-9CCEAD1DB4C0}" destId="{103B9EC6-0130-0341-8FE1-50BA53CD23D6}" srcOrd="0" destOrd="0" presId="urn:microsoft.com/office/officeart/2008/layout/HexagonCluster"/>
    <dgm:cxn modelId="{8391F871-935E-4E66-B503-D723A1DEFF12}" type="presOf" srcId="{BFFCD4D9-379F-BF4F-ACD3-97DAB665574C}" destId="{3A339ABC-5751-8340-B7F0-1B71ACADB417}" srcOrd="0" destOrd="0" presId="urn:microsoft.com/office/officeart/2008/layout/HexagonCluster"/>
    <dgm:cxn modelId="{E1FDA06C-F48B-459C-9A14-7485A5DC415E}" type="presParOf" srcId="{88C88FEC-61CB-0D46-AB7B-814E34C2D91E}" destId="{C699BF6B-4355-2547-A154-126AD55ADB2B}" srcOrd="0" destOrd="0" presId="urn:microsoft.com/office/officeart/2008/layout/HexagonCluster"/>
    <dgm:cxn modelId="{9DB243E3-EC34-4924-B54C-8D5D1639CAA1}" type="presParOf" srcId="{C699BF6B-4355-2547-A154-126AD55ADB2B}" destId="{8B8137B1-8400-ED46-B0D1-A25E0A2A9161}" srcOrd="0" destOrd="0" presId="urn:microsoft.com/office/officeart/2008/layout/HexagonCluster"/>
    <dgm:cxn modelId="{294C9D10-86EF-4280-9FC7-1156EC6C5D3E}" type="presParOf" srcId="{88C88FEC-61CB-0D46-AB7B-814E34C2D91E}" destId="{3AC06449-9C63-164E-8221-2ECBD416B2E0}" srcOrd="1" destOrd="0" presId="urn:microsoft.com/office/officeart/2008/layout/HexagonCluster"/>
    <dgm:cxn modelId="{B3F75655-C20F-4B37-80EE-AD181E09031A}" type="presParOf" srcId="{3AC06449-9C63-164E-8221-2ECBD416B2E0}" destId="{0DCB3C2F-8A8E-FC41-ACCC-FA7DFC7B892F}" srcOrd="0" destOrd="0" presId="urn:microsoft.com/office/officeart/2008/layout/HexagonCluster"/>
    <dgm:cxn modelId="{8F0726AB-C79B-48EB-B141-0B90ECD73CDC}" type="presParOf" srcId="{88C88FEC-61CB-0D46-AB7B-814E34C2D91E}" destId="{4D48841E-DE56-D14E-BE8F-1357FA52D8B1}" srcOrd="2" destOrd="0" presId="urn:microsoft.com/office/officeart/2008/layout/HexagonCluster"/>
    <dgm:cxn modelId="{618EBFB3-A43B-4412-AAF7-B07C24076F49}" type="presParOf" srcId="{4D48841E-DE56-D14E-BE8F-1357FA52D8B1}" destId="{103B9EC6-0130-0341-8FE1-50BA53CD23D6}" srcOrd="0" destOrd="0" presId="urn:microsoft.com/office/officeart/2008/layout/HexagonCluster"/>
    <dgm:cxn modelId="{FD84E00E-31AF-45E6-8F24-E9F3D6EA98CE}" type="presParOf" srcId="{88C88FEC-61CB-0D46-AB7B-814E34C2D91E}" destId="{ACEBBE98-DE0F-F94C-BBB2-C3049E15C9C4}" srcOrd="3" destOrd="0" presId="urn:microsoft.com/office/officeart/2008/layout/HexagonCluster"/>
    <dgm:cxn modelId="{298E551C-E79F-457B-9727-F5B96C4608FA}" type="presParOf" srcId="{ACEBBE98-DE0F-F94C-BBB2-C3049E15C9C4}" destId="{307773E5-2938-104F-9E7E-749720A4AE14}" srcOrd="0" destOrd="0" presId="urn:microsoft.com/office/officeart/2008/layout/HexagonCluster"/>
    <dgm:cxn modelId="{368AB171-2098-4190-8B26-B7744B85FBA7}" type="presParOf" srcId="{88C88FEC-61CB-0D46-AB7B-814E34C2D91E}" destId="{4475BC0B-4EC9-514A-9564-08C2A9F4A15C}" srcOrd="4" destOrd="0" presId="urn:microsoft.com/office/officeart/2008/layout/HexagonCluster"/>
    <dgm:cxn modelId="{621C6704-39E2-48C9-9FCF-7E4C0ABE8E0E}" type="presParOf" srcId="{4475BC0B-4EC9-514A-9564-08C2A9F4A15C}" destId="{3A339ABC-5751-8340-B7F0-1B71ACADB417}" srcOrd="0" destOrd="0" presId="urn:microsoft.com/office/officeart/2008/layout/HexagonCluster"/>
    <dgm:cxn modelId="{668D268B-91FE-4CC8-8C0C-18D5F52C7AD2}" type="presParOf" srcId="{88C88FEC-61CB-0D46-AB7B-814E34C2D91E}" destId="{BD57E1B2-7F4F-484A-BA9E-240D9C135CF4}" srcOrd="5" destOrd="0" presId="urn:microsoft.com/office/officeart/2008/layout/HexagonCluster"/>
    <dgm:cxn modelId="{817F369C-0625-45A6-95F8-195113373BDC}" type="presParOf" srcId="{BD57E1B2-7F4F-484A-BA9E-240D9C135CF4}" destId="{1B873E1F-E6CF-B842-8531-F7535269C20C}" srcOrd="0" destOrd="0" presId="urn:microsoft.com/office/officeart/2008/layout/HexagonCluster"/>
    <dgm:cxn modelId="{FDCEE71E-B33E-4293-82A1-D47A3AB1D0E0}" type="presParOf" srcId="{88C88FEC-61CB-0D46-AB7B-814E34C2D91E}" destId="{6D02ACA8-A5C4-4945-9ABD-1E81E0F28B2A}" srcOrd="6" destOrd="0" presId="urn:microsoft.com/office/officeart/2008/layout/HexagonCluster"/>
    <dgm:cxn modelId="{CDE063A3-A70D-44F8-92FE-DDB456FC7F32}" type="presParOf" srcId="{6D02ACA8-A5C4-4945-9ABD-1E81E0F28B2A}" destId="{BEED412C-4092-F041-A8A4-445E7EFA1678}" srcOrd="0" destOrd="0" presId="urn:microsoft.com/office/officeart/2008/layout/HexagonCluster"/>
    <dgm:cxn modelId="{6FC66A55-F325-4FEB-999C-D930FE06511D}" type="presParOf" srcId="{88C88FEC-61CB-0D46-AB7B-814E34C2D91E}" destId="{8B38D0C5-85B9-9B4C-9820-D6FF001F7CD2}" srcOrd="7" destOrd="0" presId="urn:microsoft.com/office/officeart/2008/layout/HexagonCluster"/>
    <dgm:cxn modelId="{870AEA2D-AF11-49A9-9B00-BB7EF57F02E9}" type="presParOf" srcId="{8B38D0C5-85B9-9B4C-9820-D6FF001F7CD2}" destId="{52B1803A-3ED0-8E43-AA29-A3481296C032}" srcOrd="0" destOrd="0" presId="urn:microsoft.com/office/officeart/2008/layout/HexagonCluster"/>
    <dgm:cxn modelId="{9D7047C5-2F09-4DE5-AB11-D77A65BBE231}" type="presParOf" srcId="{88C88FEC-61CB-0D46-AB7B-814E34C2D91E}" destId="{4954A015-6163-9E46-9E9F-B8BB191068DC}" srcOrd="8" destOrd="0" presId="urn:microsoft.com/office/officeart/2008/layout/HexagonCluster"/>
    <dgm:cxn modelId="{13F7BF7D-EBC8-4835-9E46-1C0063F4BEC0}" type="presParOf" srcId="{4954A015-6163-9E46-9E9F-B8BB191068DC}" destId="{561A6102-152B-7845-B1D1-A79152EEDF1D}" srcOrd="0" destOrd="0" presId="urn:microsoft.com/office/officeart/2008/layout/HexagonCluster"/>
    <dgm:cxn modelId="{7BFBA29A-D48B-452A-ABE0-DEB1F79DFE08}" type="presParOf" srcId="{88C88FEC-61CB-0D46-AB7B-814E34C2D91E}" destId="{4D7F43AB-1AB6-C247-B1E2-10745E014FEB}" srcOrd="9" destOrd="0" presId="urn:microsoft.com/office/officeart/2008/layout/HexagonCluster"/>
    <dgm:cxn modelId="{F41301A4-D1A2-4667-B102-7E4A898C811C}" type="presParOf" srcId="{4D7F43AB-1AB6-C247-B1E2-10745E014FEB}" destId="{52919C6F-9279-9240-87CD-6B779B44A47B}" srcOrd="0" destOrd="0" presId="urn:microsoft.com/office/officeart/2008/layout/HexagonCluster"/>
    <dgm:cxn modelId="{1E97D0F1-F964-4458-9792-E3662A6F8F44}" type="presParOf" srcId="{88C88FEC-61CB-0D46-AB7B-814E34C2D91E}" destId="{63607E24-DA03-714D-90E8-2C09C1C28F04}" srcOrd="10" destOrd="0" presId="urn:microsoft.com/office/officeart/2008/layout/HexagonCluster"/>
    <dgm:cxn modelId="{DB2AE1C2-AD7F-4BC3-9D36-D50001C5E930}" type="presParOf" srcId="{63607E24-DA03-714D-90E8-2C09C1C28F04}" destId="{4D379896-5B49-A04A-B42A-A2B03E9E39DD}" srcOrd="0" destOrd="0" presId="urn:microsoft.com/office/officeart/2008/layout/HexagonCluster"/>
    <dgm:cxn modelId="{6285207F-46BB-4C1D-93D1-13C03EF79FF4}" type="presParOf" srcId="{88C88FEC-61CB-0D46-AB7B-814E34C2D91E}" destId="{4C839882-BAB0-7343-9593-815A1026991B}" srcOrd="11" destOrd="0" presId="urn:microsoft.com/office/officeart/2008/layout/HexagonCluster"/>
    <dgm:cxn modelId="{07EF78AE-EB40-4E7C-A55F-8FD286B77D1D}" type="presParOf" srcId="{4C839882-BAB0-7343-9593-815A1026991B}" destId="{F4F028A4-7C8E-4448-8804-5E3B1DFEAA92}" srcOrd="0" destOrd="0" presId="urn:microsoft.com/office/officeart/2008/layout/HexagonCluster"/>
    <dgm:cxn modelId="{A867753A-498F-4181-8FC4-1FD58040C946}" type="presParOf" srcId="{88C88FEC-61CB-0D46-AB7B-814E34C2D91E}" destId="{6FBCCC1C-3C9C-2C48-BDAB-6AEF6BB7F441}" srcOrd="12" destOrd="0" presId="urn:microsoft.com/office/officeart/2008/layout/HexagonCluster"/>
    <dgm:cxn modelId="{E778ECEB-6E3A-4610-83BC-C8D35943BB9F}" type="presParOf" srcId="{6FBCCC1C-3C9C-2C48-BDAB-6AEF6BB7F441}" destId="{AD4756D7-A7D9-DC43-9A1F-89139EEF4A0E}" srcOrd="0" destOrd="0" presId="urn:microsoft.com/office/officeart/2008/layout/HexagonCluster"/>
    <dgm:cxn modelId="{57C2A24A-D4B5-49F0-8BA4-5093D663DB6D}" type="presParOf" srcId="{88C88FEC-61CB-0D46-AB7B-814E34C2D91E}" destId="{023EC658-D5B9-E640-9C97-F16A363CA969}" srcOrd="13" destOrd="0" presId="urn:microsoft.com/office/officeart/2008/layout/HexagonCluster"/>
    <dgm:cxn modelId="{CF330F37-77AA-45DF-9CB8-8C5990AF602B}" type="presParOf" srcId="{023EC658-D5B9-E640-9C97-F16A363CA969}" destId="{13D4B09A-98CE-2143-968A-FAD0B12EE650}" srcOrd="0" destOrd="0" presId="urn:microsoft.com/office/officeart/2008/layout/HexagonCluster"/>
    <dgm:cxn modelId="{0BCF8C7D-A88F-462C-96FB-E9DAE464ECA5}" type="presParOf" srcId="{88C88FEC-61CB-0D46-AB7B-814E34C2D91E}" destId="{7FA872FD-D395-BA4E-84A9-04C652F4C176}" srcOrd="14" destOrd="0" presId="urn:microsoft.com/office/officeart/2008/layout/HexagonCluster"/>
    <dgm:cxn modelId="{EB708EEB-9404-4653-85E1-2865BB8693A7}" type="presParOf" srcId="{7FA872FD-D395-BA4E-84A9-04C652F4C176}" destId="{B7215BA4-F553-4842-8E3A-B5E02DA28A79}" srcOrd="0" destOrd="0" presId="urn:microsoft.com/office/officeart/2008/layout/HexagonCluster"/>
    <dgm:cxn modelId="{92BD649A-2452-4FFB-9268-75AB265D8BBD}" type="presParOf" srcId="{88C88FEC-61CB-0D46-AB7B-814E34C2D91E}" destId="{2E53E4D3-D97B-A848-A7F9-06665946F424}" srcOrd="15" destOrd="0" presId="urn:microsoft.com/office/officeart/2008/layout/HexagonCluster"/>
    <dgm:cxn modelId="{1E410259-128B-456C-9A97-8CEF6710499C}" type="presParOf" srcId="{2E53E4D3-D97B-A848-A7F9-06665946F424}" destId="{A5DE7B06-5CC9-B240-A80F-2C58B14E0381}" srcOrd="0" destOrd="0" presId="urn:microsoft.com/office/officeart/2008/layout/HexagonCluster"/>
    <dgm:cxn modelId="{EA8194C8-B9A4-4572-AD5B-C6984DAF1EC7}" type="presParOf" srcId="{88C88FEC-61CB-0D46-AB7B-814E34C2D91E}" destId="{C0BF5A99-CD6A-6044-9A8A-047A50A458D5}" srcOrd="16" destOrd="0" presId="urn:microsoft.com/office/officeart/2008/layout/HexagonCluster"/>
    <dgm:cxn modelId="{9D3ABADE-DB82-4C62-8167-524045A9AF83}" type="presParOf" srcId="{C0BF5A99-CD6A-6044-9A8A-047A50A458D5}" destId="{CBF8CCFE-95A7-FB41-9850-210553D8AC18}" srcOrd="0" destOrd="0" presId="urn:microsoft.com/office/officeart/2008/layout/HexagonCluster"/>
    <dgm:cxn modelId="{14943D03-FE6C-44C3-97F9-5FB0C05AACA7}" type="presParOf" srcId="{88C88FEC-61CB-0D46-AB7B-814E34C2D91E}" destId="{4B4462FB-53AA-FC4F-8161-FE0B5AC8BF3F}" srcOrd="17" destOrd="0" presId="urn:microsoft.com/office/officeart/2008/layout/HexagonCluster"/>
    <dgm:cxn modelId="{CA9637D5-59CA-42D3-A993-1C87ABBD6CAF}" type="presParOf" srcId="{4B4462FB-53AA-FC4F-8161-FE0B5AC8BF3F}" destId="{E3716E1A-9D4C-994E-BE6B-705D8B1B5B36}" srcOrd="0" destOrd="0" presId="urn:microsoft.com/office/officeart/2008/layout/HexagonCluster"/>
    <dgm:cxn modelId="{DBFDB6C8-8169-4F36-96E3-54A948DCCC71}" type="presParOf" srcId="{88C88FEC-61CB-0D46-AB7B-814E34C2D91E}" destId="{13AE6BD1-BEB1-8B40-94D4-69B47070CCF4}" srcOrd="18" destOrd="0" presId="urn:microsoft.com/office/officeart/2008/layout/HexagonCluster"/>
    <dgm:cxn modelId="{42FFFABB-8298-4A41-BCDB-197EF9D054A1}" type="presParOf" srcId="{13AE6BD1-BEB1-8B40-94D4-69B47070CCF4}" destId="{66CF0146-A4AE-A744-A92C-E7EB6B27424A}" srcOrd="0" destOrd="0" presId="urn:microsoft.com/office/officeart/2008/layout/HexagonCluster"/>
    <dgm:cxn modelId="{BF60F6BD-2C64-40F2-ABFF-BCC666131BE0}" type="presParOf" srcId="{88C88FEC-61CB-0D46-AB7B-814E34C2D91E}" destId="{33F152DC-70AE-4C4B-9D4B-390E49A5C2E0}" srcOrd="19" destOrd="0" presId="urn:microsoft.com/office/officeart/2008/layout/HexagonCluster"/>
    <dgm:cxn modelId="{31546643-633F-4371-9C9A-520D0786876F}" type="presParOf" srcId="{33F152DC-70AE-4C4B-9D4B-390E49A5C2E0}" destId="{699FADFF-49F4-4447-B603-F04BF1014AD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21F99-7408-4525-BF63-30EDF027D9A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5E6D3B-AF91-4A0F-9033-D9030730D1B7}">
      <dgm:prSet phldrT="[Text]" custT="1"/>
      <dgm:spPr/>
      <dgm:t>
        <a:bodyPr/>
        <a:lstStyle/>
        <a:p>
          <a:r>
            <a:rPr lang="en-US" sz="1400" b="1" dirty="0" smtClean="0"/>
            <a:t>Prospecting/ Exploration</a:t>
          </a:r>
          <a:endParaRPr lang="en-US" sz="1050" b="1" dirty="0"/>
        </a:p>
      </dgm:t>
    </dgm:pt>
    <dgm:pt modelId="{C0809C29-BA16-4ACA-AE23-ACE2B7678975}" type="parTrans" cxnId="{AB6CD7C4-DE14-4032-8036-893B79C6C2DA}">
      <dgm:prSet/>
      <dgm:spPr/>
      <dgm:t>
        <a:bodyPr/>
        <a:lstStyle/>
        <a:p>
          <a:endParaRPr lang="en-US"/>
        </a:p>
      </dgm:t>
    </dgm:pt>
    <dgm:pt modelId="{23C5DC72-D0D6-4B7D-B387-0E9AEEC42BC9}" type="sibTrans" cxnId="{AB6CD7C4-DE14-4032-8036-893B79C6C2DA}">
      <dgm:prSet/>
      <dgm:spPr/>
      <dgm:t>
        <a:bodyPr/>
        <a:lstStyle/>
        <a:p>
          <a:endParaRPr lang="en-US"/>
        </a:p>
      </dgm:t>
    </dgm:pt>
    <dgm:pt modelId="{A75FCF07-3786-4ED9-9101-27928CDF8BFB}">
      <dgm:prSet phldrT="[Text]" custT="1"/>
      <dgm:spPr/>
      <dgm:t>
        <a:bodyPr/>
        <a:lstStyle/>
        <a:p>
          <a:r>
            <a:rPr lang="en-US" sz="1400" b="1" dirty="0" smtClean="0"/>
            <a:t>Development</a:t>
          </a:r>
          <a:endParaRPr lang="en-US" sz="1400" b="1" dirty="0"/>
        </a:p>
      </dgm:t>
    </dgm:pt>
    <dgm:pt modelId="{1EC2EE04-E522-42D6-ADFD-2C324BE87313}" type="parTrans" cxnId="{84AF2E66-E436-4096-9986-F53C66B2A5FE}">
      <dgm:prSet/>
      <dgm:spPr/>
      <dgm:t>
        <a:bodyPr/>
        <a:lstStyle/>
        <a:p>
          <a:endParaRPr lang="en-US"/>
        </a:p>
      </dgm:t>
    </dgm:pt>
    <dgm:pt modelId="{189397D6-FA7C-4269-BB1F-5B8640DD1D18}" type="sibTrans" cxnId="{84AF2E66-E436-4096-9986-F53C66B2A5FE}">
      <dgm:prSet/>
      <dgm:spPr/>
      <dgm:t>
        <a:bodyPr/>
        <a:lstStyle/>
        <a:p>
          <a:endParaRPr lang="en-US"/>
        </a:p>
      </dgm:t>
    </dgm:pt>
    <dgm:pt modelId="{46D302ED-8CD7-4706-B1B7-3BAA6D1EFB22}">
      <dgm:prSet phldrT="[Text]" custT="1"/>
      <dgm:spPr/>
      <dgm:t>
        <a:bodyPr/>
        <a:lstStyle/>
        <a:p>
          <a:r>
            <a:rPr lang="en-US" sz="1400" b="1" dirty="0" smtClean="0"/>
            <a:t>Extraction</a:t>
          </a:r>
          <a:endParaRPr lang="en-US" sz="1400" b="1" dirty="0"/>
        </a:p>
      </dgm:t>
    </dgm:pt>
    <dgm:pt modelId="{544D56B1-9C8E-4E16-9D32-F08F50A71BEF}" type="parTrans" cxnId="{73730048-0E2A-48BF-9CFF-24C1B43BE525}">
      <dgm:prSet/>
      <dgm:spPr/>
      <dgm:t>
        <a:bodyPr/>
        <a:lstStyle/>
        <a:p>
          <a:endParaRPr lang="en-US"/>
        </a:p>
      </dgm:t>
    </dgm:pt>
    <dgm:pt modelId="{19D45909-F726-4C06-90BD-4E4859B14667}" type="sibTrans" cxnId="{73730048-0E2A-48BF-9CFF-24C1B43BE525}">
      <dgm:prSet/>
      <dgm:spPr/>
      <dgm:t>
        <a:bodyPr/>
        <a:lstStyle/>
        <a:p>
          <a:endParaRPr lang="en-US"/>
        </a:p>
      </dgm:t>
    </dgm:pt>
    <dgm:pt modelId="{9C5D695E-B16D-4BF5-A4B2-6E4EC246816B}">
      <dgm:prSet phldrT="[Text]" custT="1"/>
      <dgm:spPr/>
      <dgm:t>
        <a:bodyPr/>
        <a:lstStyle/>
        <a:p>
          <a:r>
            <a:rPr lang="en-US" sz="1400" b="1" dirty="0" smtClean="0"/>
            <a:t>Closure/ Reclamation</a:t>
          </a:r>
          <a:endParaRPr lang="en-US" sz="1400" b="1" dirty="0"/>
        </a:p>
      </dgm:t>
    </dgm:pt>
    <dgm:pt modelId="{97D0AC99-EF63-4980-92D9-0C264EA968BC}" type="parTrans" cxnId="{6E7F0476-DC91-4916-BFAB-2BCBBC0C9115}">
      <dgm:prSet/>
      <dgm:spPr/>
      <dgm:t>
        <a:bodyPr/>
        <a:lstStyle/>
        <a:p>
          <a:endParaRPr lang="en-US"/>
        </a:p>
      </dgm:t>
    </dgm:pt>
    <dgm:pt modelId="{D06B32F5-6164-463F-940A-98F3DFCEB98E}" type="sibTrans" cxnId="{6E7F0476-DC91-4916-BFAB-2BCBBC0C9115}">
      <dgm:prSet/>
      <dgm:spPr/>
      <dgm:t>
        <a:bodyPr/>
        <a:lstStyle/>
        <a:p>
          <a:endParaRPr lang="en-US"/>
        </a:p>
      </dgm:t>
    </dgm:pt>
    <dgm:pt modelId="{6900A222-710F-45EF-87B0-B1B00C348412}" type="pres">
      <dgm:prSet presAssocID="{58D21F99-7408-4525-BF63-30EDF027D9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4B5BD50-2C40-4C34-B002-883435A2F244}" type="pres">
      <dgm:prSet presAssocID="{395E6D3B-AF91-4A0F-9033-D9030730D1B7}" presName="Accent1" presStyleCnt="0"/>
      <dgm:spPr/>
    </dgm:pt>
    <dgm:pt modelId="{9E052FC4-923C-4678-ABB7-4FAFAA40DB94}" type="pres">
      <dgm:prSet presAssocID="{395E6D3B-AF91-4A0F-9033-D9030730D1B7}" presName="Accent" presStyleLbl="node1" presStyleIdx="0" presStyleCnt="4"/>
      <dgm:spPr/>
      <dgm:t>
        <a:bodyPr/>
        <a:lstStyle/>
        <a:p>
          <a:endParaRPr lang="en-US"/>
        </a:p>
      </dgm:t>
    </dgm:pt>
    <dgm:pt modelId="{0B197CD2-B6E6-427E-8450-F8A1A415459A}" type="pres">
      <dgm:prSet presAssocID="{395E6D3B-AF91-4A0F-9033-D9030730D1B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17B73-5AAA-419F-BE89-1446C9C1D847}" type="pres">
      <dgm:prSet presAssocID="{A75FCF07-3786-4ED9-9101-27928CDF8BFB}" presName="Accent2" presStyleCnt="0"/>
      <dgm:spPr/>
    </dgm:pt>
    <dgm:pt modelId="{414F6070-476A-4E20-89B8-3410E6C68E69}" type="pres">
      <dgm:prSet presAssocID="{A75FCF07-3786-4ED9-9101-27928CDF8BFB}" presName="Accent" presStyleLbl="node1" presStyleIdx="1" presStyleCnt="4"/>
      <dgm:spPr/>
    </dgm:pt>
    <dgm:pt modelId="{03C1163C-2DDE-4C32-ABE7-D5FBAE6C8574}" type="pres">
      <dgm:prSet presAssocID="{A75FCF07-3786-4ED9-9101-27928CDF8BF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10588-25FA-40B4-9893-97F8E1ACC5BE}" type="pres">
      <dgm:prSet presAssocID="{46D302ED-8CD7-4706-B1B7-3BAA6D1EFB22}" presName="Accent3" presStyleCnt="0"/>
      <dgm:spPr/>
    </dgm:pt>
    <dgm:pt modelId="{22D88151-4E1F-46CD-80FC-A84376A21E92}" type="pres">
      <dgm:prSet presAssocID="{46D302ED-8CD7-4706-B1B7-3BAA6D1EFB22}" presName="Accent" presStyleLbl="node1" presStyleIdx="2" presStyleCnt="4"/>
      <dgm:spPr/>
    </dgm:pt>
    <dgm:pt modelId="{8E0BF83E-3363-4DCD-AB87-09F2B2694056}" type="pres">
      <dgm:prSet presAssocID="{46D302ED-8CD7-4706-B1B7-3BAA6D1EFB2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EF7B0-95F9-4A2A-816E-5D243AF3F055}" type="pres">
      <dgm:prSet presAssocID="{9C5D695E-B16D-4BF5-A4B2-6E4EC246816B}" presName="Accent4" presStyleCnt="0"/>
      <dgm:spPr/>
    </dgm:pt>
    <dgm:pt modelId="{96C01499-FE79-474F-8825-61BAC6E68468}" type="pres">
      <dgm:prSet presAssocID="{9C5D695E-B16D-4BF5-A4B2-6E4EC246816B}" presName="Accent" presStyleLbl="node1" presStyleIdx="3" presStyleCnt="4"/>
      <dgm:spPr/>
    </dgm:pt>
    <dgm:pt modelId="{0523775C-2E57-4357-935B-749752865A1F}" type="pres">
      <dgm:prSet presAssocID="{9C5D695E-B16D-4BF5-A4B2-6E4EC246816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4D6F6-A07F-584E-8F9A-FD65C7292950}" type="presOf" srcId="{9C5D695E-B16D-4BF5-A4B2-6E4EC246816B}" destId="{0523775C-2E57-4357-935B-749752865A1F}" srcOrd="0" destOrd="0" presId="urn:microsoft.com/office/officeart/2009/layout/CircleArrowProcess"/>
    <dgm:cxn modelId="{CAD1AB95-FDD2-2E48-B4EE-BE0FE2157189}" type="presOf" srcId="{A75FCF07-3786-4ED9-9101-27928CDF8BFB}" destId="{03C1163C-2DDE-4C32-ABE7-D5FBAE6C8574}" srcOrd="0" destOrd="0" presId="urn:microsoft.com/office/officeart/2009/layout/CircleArrowProcess"/>
    <dgm:cxn modelId="{F7393BA8-586D-5F48-A572-446463025D44}" type="presOf" srcId="{395E6D3B-AF91-4A0F-9033-D9030730D1B7}" destId="{0B197CD2-B6E6-427E-8450-F8A1A415459A}" srcOrd="0" destOrd="0" presId="urn:microsoft.com/office/officeart/2009/layout/CircleArrowProcess"/>
    <dgm:cxn modelId="{640E98AD-A7A8-FD47-B82A-F6682DA2BFA6}" type="presOf" srcId="{46D302ED-8CD7-4706-B1B7-3BAA6D1EFB22}" destId="{8E0BF83E-3363-4DCD-AB87-09F2B2694056}" srcOrd="0" destOrd="0" presId="urn:microsoft.com/office/officeart/2009/layout/CircleArrowProcess"/>
    <dgm:cxn modelId="{9D27EE94-D943-FD41-8DB3-D2B6BBABABDA}" type="presOf" srcId="{58D21F99-7408-4525-BF63-30EDF027D9A4}" destId="{6900A222-710F-45EF-87B0-B1B00C348412}" srcOrd="0" destOrd="0" presId="urn:microsoft.com/office/officeart/2009/layout/CircleArrowProcess"/>
    <dgm:cxn modelId="{AB6CD7C4-DE14-4032-8036-893B79C6C2DA}" srcId="{58D21F99-7408-4525-BF63-30EDF027D9A4}" destId="{395E6D3B-AF91-4A0F-9033-D9030730D1B7}" srcOrd="0" destOrd="0" parTransId="{C0809C29-BA16-4ACA-AE23-ACE2B7678975}" sibTransId="{23C5DC72-D0D6-4B7D-B387-0E9AEEC42BC9}"/>
    <dgm:cxn modelId="{6E7F0476-DC91-4916-BFAB-2BCBBC0C9115}" srcId="{58D21F99-7408-4525-BF63-30EDF027D9A4}" destId="{9C5D695E-B16D-4BF5-A4B2-6E4EC246816B}" srcOrd="3" destOrd="0" parTransId="{97D0AC99-EF63-4980-92D9-0C264EA968BC}" sibTransId="{D06B32F5-6164-463F-940A-98F3DFCEB98E}"/>
    <dgm:cxn modelId="{84AF2E66-E436-4096-9986-F53C66B2A5FE}" srcId="{58D21F99-7408-4525-BF63-30EDF027D9A4}" destId="{A75FCF07-3786-4ED9-9101-27928CDF8BFB}" srcOrd="1" destOrd="0" parTransId="{1EC2EE04-E522-42D6-ADFD-2C324BE87313}" sibTransId="{189397D6-FA7C-4269-BB1F-5B8640DD1D18}"/>
    <dgm:cxn modelId="{73730048-0E2A-48BF-9CFF-24C1B43BE525}" srcId="{58D21F99-7408-4525-BF63-30EDF027D9A4}" destId="{46D302ED-8CD7-4706-B1B7-3BAA6D1EFB22}" srcOrd="2" destOrd="0" parTransId="{544D56B1-9C8E-4E16-9D32-F08F50A71BEF}" sibTransId="{19D45909-F726-4C06-90BD-4E4859B14667}"/>
    <dgm:cxn modelId="{8F680600-ED3A-5946-B78B-E19A181273A4}" type="presParOf" srcId="{6900A222-710F-45EF-87B0-B1B00C348412}" destId="{24B5BD50-2C40-4C34-B002-883435A2F244}" srcOrd="0" destOrd="0" presId="urn:microsoft.com/office/officeart/2009/layout/CircleArrowProcess"/>
    <dgm:cxn modelId="{0C368245-B05A-8349-9CA8-BE5FD022FB32}" type="presParOf" srcId="{24B5BD50-2C40-4C34-B002-883435A2F244}" destId="{9E052FC4-923C-4678-ABB7-4FAFAA40DB94}" srcOrd="0" destOrd="0" presId="urn:microsoft.com/office/officeart/2009/layout/CircleArrowProcess"/>
    <dgm:cxn modelId="{8BF7BECB-C262-9941-9717-D54FD6C515CD}" type="presParOf" srcId="{6900A222-710F-45EF-87B0-B1B00C348412}" destId="{0B197CD2-B6E6-427E-8450-F8A1A415459A}" srcOrd="1" destOrd="0" presId="urn:microsoft.com/office/officeart/2009/layout/CircleArrowProcess"/>
    <dgm:cxn modelId="{18BDBFC5-4BBB-A340-BCBE-B80A7378D3B3}" type="presParOf" srcId="{6900A222-710F-45EF-87B0-B1B00C348412}" destId="{07517B73-5AAA-419F-BE89-1446C9C1D847}" srcOrd="2" destOrd="0" presId="urn:microsoft.com/office/officeart/2009/layout/CircleArrowProcess"/>
    <dgm:cxn modelId="{8594E40E-2E03-DF4B-8DC3-A0A7117C52F0}" type="presParOf" srcId="{07517B73-5AAA-419F-BE89-1446C9C1D847}" destId="{414F6070-476A-4E20-89B8-3410E6C68E69}" srcOrd="0" destOrd="0" presId="urn:microsoft.com/office/officeart/2009/layout/CircleArrowProcess"/>
    <dgm:cxn modelId="{1941B7B4-E210-CF48-8538-552CACC23F10}" type="presParOf" srcId="{6900A222-710F-45EF-87B0-B1B00C348412}" destId="{03C1163C-2DDE-4C32-ABE7-D5FBAE6C8574}" srcOrd="3" destOrd="0" presId="urn:microsoft.com/office/officeart/2009/layout/CircleArrowProcess"/>
    <dgm:cxn modelId="{CC176C92-74E2-5148-BEF8-06A8D9566315}" type="presParOf" srcId="{6900A222-710F-45EF-87B0-B1B00C348412}" destId="{D9F10588-25FA-40B4-9893-97F8E1ACC5BE}" srcOrd="4" destOrd="0" presId="urn:microsoft.com/office/officeart/2009/layout/CircleArrowProcess"/>
    <dgm:cxn modelId="{B64DD776-273F-0E4F-BDE1-98A414CBD080}" type="presParOf" srcId="{D9F10588-25FA-40B4-9893-97F8E1ACC5BE}" destId="{22D88151-4E1F-46CD-80FC-A84376A21E92}" srcOrd="0" destOrd="0" presId="urn:microsoft.com/office/officeart/2009/layout/CircleArrowProcess"/>
    <dgm:cxn modelId="{E7A0CD9E-834B-0C45-A35D-0AB18BC20C53}" type="presParOf" srcId="{6900A222-710F-45EF-87B0-B1B00C348412}" destId="{8E0BF83E-3363-4DCD-AB87-09F2B2694056}" srcOrd="5" destOrd="0" presId="urn:microsoft.com/office/officeart/2009/layout/CircleArrowProcess"/>
    <dgm:cxn modelId="{33D2CE93-053C-2F41-B4CB-E65C58FBF5E4}" type="presParOf" srcId="{6900A222-710F-45EF-87B0-B1B00C348412}" destId="{34DEF7B0-95F9-4A2A-816E-5D243AF3F055}" srcOrd="6" destOrd="0" presId="urn:microsoft.com/office/officeart/2009/layout/CircleArrowProcess"/>
    <dgm:cxn modelId="{D14247F1-1503-5342-AF58-D086134E88F5}" type="presParOf" srcId="{34DEF7B0-95F9-4A2A-816E-5D243AF3F055}" destId="{96C01499-FE79-474F-8825-61BAC6E68468}" srcOrd="0" destOrd="0" presId="urn:microsoft.com/office/officeart/2009/layout/CircleArrowProcess"/>
    <dgm:cxn modelId="{EFDC8F4B-7C1D-9540-A8FB-B474ED2676CE}" type="presParOf" srcId="{6900A222-710F-45EF-87B0-B1B00C348412}" destId="{0523775C-2E57-4357-935B-749752865A1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0106-02DA-3D46-B0FF-8E33432EF54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3BC7F-02AE-6F43-9785-54344C8FB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7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911B-0F52-4343-994F-015F44C2AA7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3397F-0CA1-D54C-B06B-614BB9E59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21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21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5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32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9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6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0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3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Copper sulfide and oxide ores are the forms most commonly mined for copper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9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6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9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69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06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5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1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1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4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87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3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bronze (e.g., statues) and brass (e.g., French horn)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397F-0CA1-D54C-B06B-614BB9E59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 flipH="1">
            <a:off x="8204395" y="0"/>
            <a:ext cx="45719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204396" y="0"/>
            <a:ext cx="957892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23564" y="274640"/>
            <a:ext cx="618836" cy="5851525"/>
          </a:xfrm>
        </p:spPr>
        <p:txBody>
          <a:bodyPr vert="eaVert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7559964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C31368-5367-AB4F-A1E9-E4A650321FC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A0D8DB-8746-CD4A-AB04-BF8CAB1726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Copper Mining and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 </a:t>
            </a:r>
            <a:r>
              <a:rPr lang="en-US" dirty="0" smtClean="0"/>
              <a:t>Copper Use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89818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Largest deposit of native copper found in Michigan at Keweenaw mines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Native Americans mined </a:t>
            </a:r>
            <a:r>
              <a:rPr lang="en-US" sz="3200" dirty="0" smtClean="0"/>
              <a:t>copper~5000–1200 </a:t>
            </a:r>
            <a:r>
              <a:rPr lang="en-US" sz="3200" dirty="0"/>
              <a:t>BC</a:t>
            </a:r>
          </a:p>
          <a:p>
            <a:pPr lvl="1"/>
            <a:r>
              <a:rPr lang="en-US" dirty="0"/>
              <a:t>Found as knives, arrows, spear heads, and axes throughout Americas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Copper not mined on a commercial scale until 1840s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7031">
            <a:off x="5651016" y="1924638"/>
            <a:ext cx="1790398" cy="1184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 in our Modern Lives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899" y="1676918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3" b="100000" l="1000" r="100000">
                        <a14:foregroundMark x1="68500" y1="53283" x2="68500" y2="53283"/>
                        <a14:foregroundMark x1="35750" y1="63889" x2="35750" y2="6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653" y="2481846"/>
            <a:ext cx="923636" cy="914400"/>
          </a:xfrm>
          <a:prstGeom prst="rect">
            <a:avLst/>
          </a:prstGeom>
        </p:spPr>
      </p:pic>
      <p:pic>
        <p:nvPicPr>
          <p:cNvPr id="4" name="Picture 3" descr="pot copper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71" y="3632449"/>
            <a:ext cx="2057824" cy="1365023"/>
          </a:xfrm>
          <a:prstGeom prst="rect">
            <a:avLst/>
          </a:prstGeom>
        </p:spPr>
      </p:pic>
      <p:pic>
        <p:nvPicPr>
          <p:cNvPr id="5" name="Picture 4" descr="statue.jpe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72" y="1676918"/>
            <a:ext cx="1071260" cy="1737178"/>
          </a:xfrm>
          <a:prstGeom prst="rect">
            <a:avLst/>
          </a:prstGeom>
        </p:spPr>
      </p:pic>
      <p:pic>
        <p:nvPicPr>
          <p:cNvPr id="11" name="Picture 10" descr="chip.jpe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395" y="5228535"/>
            <a:ext cx="2349304" cy="1527048"/>
          </a:xfrm>
          <a:prstGeom prst="rect">
            <a:avLst/>
          </a:prstGeom>
        </p:spPr>
      </p:pic>
      <p:pic>
        <p:nvPicPr>
          <p:cNvPr id="12" name="Picture 11" descr="jewlery.jpe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64" y="3632449"/>
            <a:ext cx="2053954" cy="1362456"/>
          </a:xfrm>
          <a:prstGeom prst="rect">
            <a:avLst/>
          </a:prstGeom>
        </p:spPr>
      </p:pic>
      <p:pic>
        <p:nvPicPr>
          <p:cNvPr id="13" name="Picture 12" descr="copper wire.jpe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71" y="5239325"/>
            <a:ext cx="1918607" cy="152849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56364" cy="462560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Common copper alloys </a:t>
            </a:r>
            <a:r>
              <a:rPr lang="en-US" dirty="0" smtClean="0"/>
              <a:t>are </a:t>
            </a:r>
            <a:r>
              <a:rPr lang="en-US" dirty="0"/>
              <a:t>bronze and brass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Currency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Cooking pots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Wiring/Electronics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dirty="0"/>
              <a:t>Jewelry </a:t>
            </a:r>
          </a:p>
        </p:txBody>
      </p:sp>
    </p:spTree>
    <p:extLst>
      <p:ext uri="{BB962C8B-B14F-4D97-AF65-F5344CB8AC3E}">
        <p14:creationId xmlns:p14="http://schemas.microsoft.com/office/powerpoint/2010/main" val="38660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Modern Copper Uses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488" y="5956786"/>
            <a:ext cx="8793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Copper </a:t>
            </a:r>
            <a:r>
              <a:rPr lang="en-US" sz="12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consumption by major U.S. markets in 2013. Source: Copper Development Association Inc. Annual Data (2014).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7" y="2022001"/>
            <a:ext cx="8999227" cy="41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Consumption of Copper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1203536"/>
          </a:xfrm>
        </p:spPr>
        <p:txBody>
          <a:bodyPr/>
          <a:lstStyle/>
          <a:p>
            <a:r>
              <a:rPr lang="en-US" dirty="0"/>
              <a:t>Worldwide consumption of copper has increased greatly over the past century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3003705"/>
            <a:ext cx="4187825" cy="3300113"/>
          </a:xfrm>
          <a:prstGeom prst="rect">
            <a:avLst/>
          </a:prstGeom>
        </p:spPr>
        <p:txBody>
          <a:bodyPr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Leading consumers</a:t>
            </a:r>
            <a:r>
              <a:rPr lang="en-US" baseline="30000" dirty="0" smtClean="0"/>
              <a:t>1</a:t>
            </a:r>
            <a:r>
              <a:rPr lang="en-US" dirty="0" smtClean="0"/>
              <a:t>: 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Asia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Europe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The Americas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45025" y="3003705"/>
            <a:ext cx="4041775" cy="3300113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dirty="0" smtClean="0"/>
              <a:t>Leading producers</a:t>
            </a:r>
            <a:r>
              <a:rPr lang="en-US" baseline="30000" dirty="0" smtClean="0"/>
              <a:t>2</a:t>
            </a:r>
            <a:r>
              <a:rPr lang="en-US" dirty="0" smtClean="0"/>
              <a:t> (tons/year):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Chile (5.7 million)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China (1.7 million)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Peru (1.3 million)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US (1.2 million)</a:t>
            </a:r>
          </a:p>
          <a:p>
            <a:pPr lvl="1" defTabSz="914400">
              <a:spcBef>
                <a:spcPts val="0"/>
              </a:spcBef>
            </a:pPr>
            <a:r>
              <a:rPr lang="en-US" dirty="0" smtClean="0"/>
              <a:t>Australia (1 million)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488" y="6435251"/>
            <a:ext cx="2838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baseline="300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IWCC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2013; </a:t>
            </a:r>
            <a:r>
              <a:rPr lang="en-US" sz="1200" i="1" baseline="300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USGS, 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5659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Copper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United States, approximately 99% of the $9 billion dollars’ worth of copper produced comes from five states: Arizona, Utah, New Mexico, Nevada, and </a:t>
            </a:r>
            <a:r>
              <a:rPr lang="en-US" dirty="0" smtClean="0"/>
              <a:t>Montana 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7740" y="4906597"/>
            <a:ext cx="8714477" cy="1645920"/>
            <a:chOff x="157740" y="4906597"/>
            <a:chExt cx="8714477" cy="1645920"/>
          </a:xfrm>
        </p:grpSpPr>
        <p:pic>
          <p:nvPicPr>
            <p:cNvPr id="2056" name="Picture 8" descr="http://www.clker.com/cliparts/4/3/7/4/13147379941296977505Arizona%20Outline.svg.med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40" y="4906597"/>
              <a:ext cx="1335578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clker.com/cliparts/7/5/e/3/13148996251441839744New%20Mexico%20Outline.svg.med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104" y="4906597"/>
              <a:ext cx="1651462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www.clker.com/cliparts/W/W/D/V/I/5/utah-md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422" y="4906597"/>
              <a:ext cx="1335578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clker.com/cliparts/m/f/o/d/u/6/nevada-tilted-for-map-md.png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670" y="4906597"/>
              <a:ext cx="1130531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://www.clker.com/cliparts/F/W/R/t/M/V/grey-montana-state-md.png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305" y="4906597"/>
              <a:ext cx="2724912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71776" y="5332237"/>
              <a:ext cx="117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/>
                  </a:solidFill>
                </a:rPr>
                <a:t>ARIZONA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667" y="5332237"/>
              <a:ext cx="117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UTAH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7725" y="5193738"/>
              <a:ext cx="1170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/>
                  </a:solidFill>
                </a:rPr>
                <a:t>NEW MEXICO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2825" y="5332237"/>
              <a:ext cx="1170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NEVADA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6707" y="5332237"/>
              <a:ext cx="1425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5"/>
                  </a:solidFill>
                </a:rPr>
                <a:t>MONTANA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594" y="6499820"/>
            <a:ext cx="1998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USGS, 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8994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Copper Mining in Arizona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Arizona Copper Production</a:t>
            </a:r>
          </a:p>
        </p:txBody>
      </p:sp>
      <p:pic>
        <p:nvPicPr>
          <p:cNvPr id="5" name="Picture 4" descr="File:Arizona-StateSeal.sv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812" y="3190224"/>
            <a:ext cx="3450376" cy="3471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6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Arizona: The “Five C’s”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302479"/>
              </p:ext>
            </p:extLst>
          </p:nvPr>
        </p:nvGraphicFramePr>
        <p:xfrm>
          <a:off x="1063256" y="2171942"/>
          <a:ext cx="7017488" cy="409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70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01740" cy="1252728"/>
          </a:xfrm>
        </p:spPr>
        <p:txBody>
          <a:bodyPr/>
          <a:lstStyle/>
          <a:p>
            <a:r>
              <a:rPr lang="en-US" dirty="0" smtClean="0"/>
              <a:t>Copper and the Arizona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Arizona produces </a:t>
            </a:r>
            <a:r>
              <a:rPr lang="en-US" dirty="0"/>
              <a:t>approximately 65% of the country’s </a:t>
            </a:r>
            <a:r>
              <a:rPr lang="en-US" dirty="0" smtClean="0"/>
              <a:t>copper</a:t>
            </a:r>
            <a:r>
              <a:rPr lang="en-US" baseline="30000" dirty="0" smtClean="0"/>
              <a:t>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In 2011, copper </a:t>
            </a:r>
            <a:r>
              <a:rPr lang="en-US" dirty="0"/>
              <a:t>mining </a:t>
            </a:r>
            <a:r>
              <a:rPr lang="en-US" dirty="0" smtClean="0"/>
              <a:t>contributed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$</a:t>
            </a:r>
            <a:r>
              <a:rPr lang="en-US" dirty="0"/>
              <a:t>4.6 billion direct and indirect economic </a:t>
            </a:r>
            <a:r>
              <a:rPr lang="en-US" dirty="0" smtClean="0"/>
              <a:t>benefits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49,800 jobs</a:t>
            </a:r>
          </a:p>
          <a:p>
            <a:pPr marL="438912" lvl="1" indent="-32004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 </a:t>
            </a:r>
            <a:r>
              <a:rPr lang="en-US" sz="3200" dirty="0" smtClean="0"/>
              <a:t>Arizona is home to the </a:t>
            </a:r>
            <a:r>
              <a:rPr lang="en-US" sz="3200" dirty="0"/>
              <a:t>Morenci </a:t>
            </a:r>
            <a:r>
              <a:rPr lang="en-US" sz="3200" dirty="0" smtClean="0"/>
              <a:t>Mine </a:t>
            </a:r>
            <a:r>
              <a:rPr lang="en-US" sz="3200" dirty="0"/>
              <a:t>which is one of the largest in the </a:t>
            </a:r>
            <a:r>
              <a:rPr lang="en-US" sz="3200" dirty="0" smtClean="0"/>
              <a:t>world</a:t>
            </a:r>
            <a:r>
              <a:rPr lang="en-US" sz="3200" baseline="30000" dirty="0" smtClean="0"/>
              <a:t>3</a:t>
            </a:r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159488" y="6435251"/>
            <a:ext cx="55608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baseline="300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USGS, 2014; </a:t>
            </a:r>
            <a:r>
              <a:rPr lang="en-US" sz="1200" i="1" baseline="300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AZ Mining Assoc., 2011; </a:t>
            </a:r>
            <a:r>
              <a:rPr lang="en-US" sz="1200" i="1" baseline="300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Freeport-McMoRan, 2014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9342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cintosh HD:Users:dmoreno:Desktop:majormines2014colorfinaldlio1588_2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701" y="0"/>
            <a:ext cx="52185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62700" y="-32881"/>
            <a:ext cx="5240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Arizona Major Mines in 2014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1928" y="6051628"/>
            <a:ext cx="183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Adapted </a:t>
            </a:r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from Arizona Geological Survey Map 38 by </a:t>
            </a:r>
            <a:r>
              <a:rPr lang="en-US" sz="1200" i="1" dirty="0" err="1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Nyal</a:t>
            </a:r>
            <a:r>
              <a: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Niemuth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Copper Mining in Arizona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Environmental Regulation</a:t>
            </a:r>
          </a:p>
        </p:txBody>
      </p:sp>
    </p:spTree>
    <p:extLst>
      <p:ext uri="{BB962C8B-B14F-4D97-AF65-F5344CB8AC3E}">
        <p14:creationId xmlns:p14="http://schemas.microsoft.com/office/powerpoint/2010/main" val="330170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Describe basic information about copper, its occurrence, and its </a:t>
            </a:r>
            <a:r>
              <a:rPr lang="en-US" sz="2800" dirty="0" smtClean="0"/>
              <a:t>use</a:t>
            </a:r>
            <a:endParaRPr lang="en-US" sz="2800" dirty="0"/>
          </a:p>
          <a:p>
            <a:pPr lvl="0">
              <a:spcAft>
                <a:spcPts val="1200"/>
              </a:spcAft>
            </a:pPr>
            <a:r>
              <a:rPr lang="en-US" sz="2800" dirty="0"/>
              <a:t>Articulate the history and current status of copper mining in </a:t>
            </a:r>
            <a:r>
              <a:rPr lang="en-US" sz="2800" dirty="0" smtClean="0"/>
              <a:t>Arizona </a:t>
            </a:r>
            <a:r>
              <a:rPr lang="en-US" sz="2800" dirty="0"/>
              <a:t>and tribal lands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Detail the </a:t>
            </a:r>
            <a:r>
              <a:rPr lang="en-US" sz="2800" dirty="0" smtClean="0"/>
              <a:t>stages </a:t>
            </a:r>
            <a:r>
              <a:rPr lang="en-US" sz="2800" dirty="0"/>
              <a:t>in the life cycle of a mine </a:t>
            </a:r>
          </a:p>
          <a:p>
            <a:pPr lvl="0">
              <a:spcAft>
                <a:spcPts val="1200"/>
              </a:spcAft>
            </a:pPr>
            <a:r>
              <a:rPr lang="en-US" sz="2800" dirty="0" smtClean="0"/>
              <a:t>Describe </a:t>
            </a:r>
            <a:r>
              <a:rPr lang="en-US" sz="2800" dirty="0"/>
              <a:t>copper processing for oxide and sulfide ores</a:t>
            </a:r>
          </a:p>
        </p:txBody>
      </p:sp>
    </p:spTree>
    <p:extLst>
      <p:ext uri="{BB962C8B-B14F-4D97-AF65-F5344CB8AC3E}">
        <p14:creationId xmlns:p14="http://schemas.microsoft.com/office/powerpoint/2010/main" val="30149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 smtClean="0"/>
              <a:t>Regulatory agencies ensure that mines do not release hazardous materials outside of mine site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US Environmental Protection Agency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AZ Department of Environmental Quality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County Department of Environmental Quality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Tribal Environmental Protection Agency </a:t>
            </a:r>
          </a:p>
          <a:p>
            <a:pPr marL="438912" lvl="1" indent="-32004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M</a:t>
            </a:r>
            <a:r>
              <a:rPr lang="en-US" sz="3200" dirty="0" smtClean="0"/>
              <a:t>ining </a:t>
            </a:r>
            <a:r>
              <a:rPr lang="en-US" sz="3200" dirty="0"/>
              <a:t>companies </a:t>
            </a:r>
            <a:r>
              <a:rPr lang="en-US" sz="3200" dirty="0" smtClean="0"/>
              <a:t>have personnel in place to </a:t>
            </a:r>
            <a:r>
              <a:rPr lang="en-US" sz="3200" dirty="0"/>
              <a:t>interact with the regulatory </a:t>
            </a:r>
            <a:r>
              <a:rPr lang="en-US" sz="3200" dirty="0" smtClean="0"/>
              <a:t>agencies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6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Copper Mining </a:t>
            </a:r>
            <a:r>
              <a:rPr lang="en-US" sz="4400" dirty="0" smtClean="0">
                <a:solidFill>
                  <a:schemeClr val="tx1"/>
                </a:solidFill>
              </a:rPr>
              <a:t>on Tribal Lands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Arizona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56"/>
            <a:ext cx="9144000" cy="6873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on Tribal 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Twenty</a:t>
            </a:r>
            <a:r>
              <a:rPr lang="en-US" dirty="0">
                <a:solidFill>
                  <a:schemeClr val="bg1"/>
                </a:solidFill>
              </a:rPr>
              <a:t>-one federally-recognized tribes own lands that cover 19.7 million of Arizona’s 72.9 million acres, or 27% of the </a:t>
            </a:r>
            <a:r>
              <a:rPr lang="en-US" dirty="0" smtClean="0">
                <a:solidFill>
                  <a:schemeClr val="bg1"/>
                </a:solidFill>
              </a:rPr>
              <a:t>state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8519" y="6400800"/>
            <a:ext cx="529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"Canyon de </a:t>
            </a:r>
            <a:r>
              <a:rPr lang="en-US" sz="1200" i="1" dirty="0" err="1"/>
              <a:t>Chelly</a:t>
            </a:r>
            <a:r>
              <a:rPr lang="en-US" sz="1200" i="1" dirty="0"/>
              <a:t>, Navajo" by Edward S. Curtis - REPOSITORY: Library of Congress Prints and Photographs </a:t>
            </a:r>
            <a:r>
              <a:rPr lang="en-US" sz="1200" i="1" dirty="0" smtClean="0"/>
              <a:t>Division. Public </a:t>
            </a:r>
            <a:r>
              <a:rPr lang="en-US" sz="1200" i="1" dirty="0"/>
              <a:t>Domain via Wikimedia Commons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174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dmoreno:Desktop:Reservations and Min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158" y="562646"/>
            <a:ext cx="4769685" cy="62953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03268" y="25095"/>
            <a:ext cx="53374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Major Mines and Tribal Lands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Copper Mining </a:t>
            </a:r>
            <a:r>
              <a:rPr lang="en-US" sz="4400" dirty="0" smtClean="0">
                <a:solidFill>
                  <a:schemeClr val="tx1"/>
                </a:solidFill>
              </a:rPr>
              <a:t>on Tribal Lands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Tohono O’odham Nation</a:t>
            </a:r>
          </a:p>
        </p:txBody>
      </p:sp>
    </p:spTree>
    <p:extLst>
      <p:ext uri="{BB962C8B-B14F-4D97-AF65-F5344CB8AC3E}">
        <p14:creationId xmlns:p14="http://schemas.microsoft.com/office/powerpoint/2010/main" val="233478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Tohono O’odham Nation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O</a:t>
            </a:r>
            <a:r>
              <a:rPr lang="en-US" dirty="0" smtClean="0"/>
              <a:t>wns </a:t>
            </a:r>
            <a:r>
              <a:rPr lang="en-US" dirty="0"/>
              <a:t>2.7 million acres, or 3.7% of the </a:t>
            </a:r>
            <a:r>
              <a:rPr lang="en-US" dirty="0" smtClean="0"/>
              <a:t>state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Metallic </a:t>
            </a:r>
            <a:r>
              <a:rPr lang="en-US" dirty="0"/>
              <a:t>minerals mined </a:t>
            </a:r>
            <a:r>
              <a:rPr lang="en-US" dirty="0" smtClean="0"/>
              <a:t>throughout history: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Copper</a:t>
            </a:r>
            <a:r>
              <a:rPr lang="en-US" dirty="0"/>
              <a:t>, gold, silver, lead, zinc, iron, mercury, manganese, uranium, and </a:t>
            </a:r>
            <a:r>
              <a:rPr lang="en-US" dirty="0" smtClean="0"/>
              <a:t>tungsten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Within Pima </a:t>
            </a:r>
            <a:r>
              <a:rPr lang="en-US" dirty="0"/>
              <a:t>County portion of </a:t>
            </a:r>
            <a:r>
              <a:rPr lang="en-US" dirty="0" smtClean="0"/>
              <a:t>the Nation: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~210 </a:t>
            </a:r>
            <a:r>
              <a:rPr lang="en-US" dirty="0"/>
              <a:t>metallic mineral deposits, </a:t>
            </a:r>
            <a:r>
              <a:rPr lang="en-US" dirty="0" smtClean="0"/>
              <a:t>mines, prospects</a:t>
            </a:r>
            <a:r>
              <a:rPr lang="en-US" dirty="0"/>
              <a:t>, and quarries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Many smaller </a:t>
            </a:r>
            <a:r>
              <a:rPr lang="en-US" dirty="0"/>
              <a:t>mines are </a:t>
            </a:r>
            <a:r>
              <a:rPr lang="en-US" dirty="0" smtClean="0"/>
              <a:t>results </a:t>
            </a:r>
            <a:r>
              <a:rPr lang="en-US" dirty="0"/>
              <a:t>of small-time prospectors and </a:t>
            </a:r>
            <a:r>
              <a:rPr lang="en-US" dirty="0" smtClean="0"/>
              <a:t>now abandoned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-2" y="6488668"/>
            <a:ext cx="19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Mission Cu Mine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Copper Mining on Tribal Lands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Case Study #1: Mission Mine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5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19,000 acre mine located </a:t>
            </a:r>
            <a:r>
              <a:rPr lang="en-US" sz="3200" dirty="0"/>
              <a:t>on the south end of San Xavier District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Current pit: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2.5 </a:t>
            </a:r>
            <a:r>
              <a:rPr lang="en-US" sz="2800" dirty="0"/>
              <a:t>miles </a:t>
            </a:r>
            <a:r>
              <a:rPr lang="en-US" sz="2800" dirty="0" smtClean="0"/>
              <a:t>long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1.5 </a:t>
            </a:r>
            <a:r>
              <a:rPr lang="en-US" sz="2800" dirty="0"/>
              <a:t>mile </a:t>
            </a:r>
            <a:r>
              <a:rPr lang="en-US" sz="2800" dirty="0" smtClean="0"/>
              <a:t>wide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1,200 </a:t>
            </a:r>
            <a:r>
              <a:rPr lang="en-US" sz="2800" dirty="0"/>
              <a:t>feet </a:t>
            </a:r>
            <a:r>
              <a:rPr lang="en-US" sz="2800" dirty="0" smtClean="0"/>
              <a:t>deep</a:t>
            </a:r>
          </a:p>
        </p:txBody>
      </p:sp>
      <p:pic>
        <p:nvPicPr>
          <p:cNvPr id="5" name="Picture 4" descr="Macintosh HD:Users:dmoreno:Desktop:MissionMine_A12281_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905" y="2729595"/>
            <a:ext cx="3893412" cy="271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76077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56444" cy="46238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In 2012: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</a:t>
            </a:r>
            <a:r>
              <a:rPr lang="en-US" sz="2800" dirty="0" smtClean="0"/>
              <a:t>roduced </a:t>
            </a:r>
            <a:r>
              <a:rPr lang="en-US" sz="2800" dirty="0"/>
              <a:t>134 million pounds of copper </a:t>
            </a:r>
            <a:r>
              <a:rPr lang="en-US" sz="2800" dirty="0" smtClean="0"/>
              <a:t>concentrate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P</a:t>
            </a:r>
            <a:r>
              <a:rPr lang="en-US" sz="2800" dirty="0" smtClean="0"/>
              <a:t>aid </a:t>
            </a:r>
            <a:r>
              <a:rPr lang="en-US" sz="2800" dirty="0"/>
              <a:t>$6.6 million in state royalties and $2.5 million in tribal </a:t>
            </a:r>
            <a:r>
              <a:rPr lang="en-US" sz="2800" dirty="0" smtClean="0"/>
              <a:t>royalties</a:t>
            </a:r>
            <a:endParaRPr lang="en-US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E</a:t>
            </a:r>
            <a:r>
              <a:rPr lang="en-US" sz="2800" dirty="0" smtClean="0"/>
              <a:t>mployed </a:t>
            </a:r>
            <a:r>
              <a:rPr lang="en-US" sz="2800" dirty="0"/>
              <a:t>620 </a:t>
            </a:r>
            <a:r>
              <a:rPr lang="en-US" sz="2800" dirty="0" smtClean="0"/>
              <a:t>people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E</a:t>
            </a:r>
            <a:r>
              <a:rPr lang="en-US" sz="3200" dirty="0" smtClean="0"/>
              <a:t>xpected </a:t>
            </a:r>
            <a:r>
              <a:rPr lang="en-US" sz="3200" dirty="0"/>
              <a:t>to produce until </a:t>
            </a:r>
            <a:r>
              <a:rPr lang="en-US" sz="3200" dirty="0" smtClean="0"/>
              <a:t>2033</a:t>
            </a:r>
            <a:endParaRPr lang="en-US" sz="3200" dirty="0"/>
          </a:p>
        </p:txBody>
      </p:sp>
      <p:pic>
        <p:nvPicPr>
          <p:cNvPr id="5" name="Picture 4" descr="Macintosh HD:Users:dmoreno:Desktop:MissionMine_A12281_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905" y="2729595"/>
            <a:ext cx="3893412" cy="271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432682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Violations for dust emissions and water discharges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Works with regulatory agencies to achieve compliance</a:t>
            </a:r>
          </a:p>
        </p:txBody>
      </p:sp>
      <p:pic>
        <p:nvPicPr>
          <p:cNvPr id="5" name="Picture 4" descr="Macintosh HD:Users:dmoreno:Desktop:MissionMine_A12281_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905" y="2729595"/>
            <a:ext cx="3893412" cy="2712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1293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Copper, its Occurrence, and Use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What is Copper?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Copper Mining on Tribal Lands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Case Study #2: Cyprus Tohono Mine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65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/>
              <a:t>4,180 acre mine located in the </a:t>
            </a:r>
            <a:r>
              <a:rPr lang="en-US" sz="3200" dirty="0" err="1" smtClean="0"/>
              <a:t>Sif</a:t>
            </a:r>
            <a:r>
              <a:rPr lang="en-US" sz="3200" dirty="0" smtClean="0"/>
              <a:t> </a:t>
            </a:r>
            <a:r>
              <a:rPr lang="en-US" sz="3200" dirty="0" err="1" smtClean="0"/>
              <a:t>Oidak</a:t>
            </a:r>
            <a:r>
              <a:rPr lang="en-US" sz="3200" dirty="0" smtClean="0"/>
              <a:t> District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Currently in care and maintenance mode, but may resume operations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Cyprus Tohono Mine</a:t>
            </a:r>
            <a:endParaRPr lang="en-US" dirty="0"/>
          </a:p>
        </p:txBody>
      </p:sp>
      <p:pic>
        <p:nvPicPr>
          <p:cNvPr id="8" name="Picture 7" descr="Macintosh HD:Users:dmoreno:Desktop:Cyprus-Casa-Grande_C-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828" y="2369791"/>
            <a:ext cx="3895344" cy="271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79324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Cyprus Tohono 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262628" cy="3310682"/>
          </a:xfrm>
        </p:spPr>
        <p:txBody>
          <a:bodyPr>
            <a:noAutofit/>
          </a:bodyPr>
          <a:lstStyle/>
          <a:p>
            <a:r>
              <a:rPr lang="en-US" sz="3200" dirty="0" smtClean="0"/>
              <a:t>Listed as a Superfund Alternative site in 2009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Groundwater contaminated with uranium, sulfate, and perchlorate</a:t>
            </a:r>
            <a:endParaRPr lang="en-US" sz="2800" dirty="0"/>
          </a:p>
        </p:txBody>
      </p:sp>
      <p:pic>
        <p:nvPicPr>
          <p:cNvPr id="7" name="Picture 6" descr="Macintosh HD:Users:dmoreno:Desktop:Cyprus-Casa-Grande_C-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9828" y="2369791"/>
            <a:ext cx="3895344" cy="2714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084618"/>
            <a:ext cx="8157972" cy="1683607"/>
          </a:xfrm>
        </p:spPr>
        <p:txBody>
          <a:bodyPr>
            <a:noAutofit/>
          </a:bodyPr>
          <a:lstStyle/>
          <a:p>
            <a:r>
              <a:rPr lang="en-US" sz="3200" dirty="0"/>
              <a:t>Agency for Toxic Substances and Disease Registry has completed a Health Consultation</a:t>
            </a:r>
          </a:p>
        </p:txBody>
      </p:sp>
    </p:spTree>
    <p:extLst>
      <p:ext uri="{BB962C8B-B14F-4D97-AF65-F5344CB8AC3E}">
        <p14:creationId xmlns:p14="http://schemas.microsoft.com/office/powerpoint/2010/main" val="237375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Tribal Concerns with Mining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17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Tribes have faced displacement, discrimination, and marginalization due to mining </a:t>
            </a:r>
          </a:p>
          <a:p>
            <a:r>
              <a:rPr lang="en-US" dirty="0"/>
              <a:t>Mining can be a source of contamination that impacts the health of neighboring communities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257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Tribal Concerns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Concerns may </a:t>
            </a:r>
            <a:r>
              <a:rPr lang="en-US" dirty="0" smtClean="0"/>
              <a:t>include: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Poor </a:t>
            </a:r>
            <a:r>
              <a:rPr lang="en-US" dirty="0"/>
              <a:t>air </a:t>
            </a:r>
            <a:r>
              <a:rPr lang="en-US" dirty="0" smtClean="0"/>
              <a:t>quality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ontaminated water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</a:t>
            </a:r>
            <a:r>
              <a:rPr lang="en-US" dirty="0" smtClean="0"/>
              <a:t>ccupational </a:t>
            </a:r>
            <a:r>
              <a:rPr lang="en-US" dirty="0"/>
              <a:t>hazards which can be a result of direct exposure to dust during metal/mineral extraction </a:t>
            </a:r>
          </a:p>
          <a:p>
            <a:pPr>
              <a:spcAft>
                <a:spcPts val="600"/>
              </a:spcAft>
            </a:pPr>
            <a:r>
              <a:rPr lang="en-US" dirty="0"/>
              <a:t>Enforcement of mine safety issues is regulated by the Mine Safety and Health Administration, a division of the US Department of </a:t>
            </a:r>
            <a:r>
              <a:rPr lang="en-US" dirty="0" smtClean="0"/>
              <a:t>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6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37418" cy="490080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Mining can have impacts </a:t>
            </a:r>
            <a:r>
              <a:rPr lang="en-US" dirty="0"/>
              <a:t>on sacred lands </a:t>
            </a:r>
            <a:r>
              <a:rPr lang="en-US" dirty="0" smtClean="0"/>
              <a:t>and artifacts as well as natural resources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On </a:t>
            </a:r>
            <a:r>
              <a:rPr lang="en-US" dirty="0"/>
              <a:t>the Navajo Nation </a:t>
            </a:r>
            <a:r>
              <a:rPr lang="en-US" dirty="0" smtClean="0"/>
              <a:t>people used </a:t>
            </a:r>
            <a:r>
              <a:rPr lang="en-US" dirty="0"/>
              <a:t>uranium mill tailings to build their traditional earthen homes (</a:t>
            </a:r>
            <a:r>
              <a:rPr lang="en-US" dirty="0" err="1"/>
              <a:t>hogan</a:t>
            </a:r>
            <a:r>
              <a:rPr lang="en-US" dirty="0"/>
              <a:t>), many of which remain in use </a:t>
            </a:r>
            <a:r>
              <a:rPr lang="en-US" dirty="0" smtClean="0"/>
              <a:t>today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100 </a:t>
            </a:r>
            <a:r>
              <a:rPr lang="en-US" dirty="0"/>
              <a:t>sacred and cultural sites of the Tohono O’odham </a:t>
            </a:r>
            <a:r>
              <a:rPr lang="en-US" dirty="0" smtClean="0"/>
              <a:t>Nation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be impacted by the proposed </a:t>
            </a:r>
            <a:r>
              <a:rPr lang="en-US" dirty="0" smtClean="0"/>
              <a:t>Rosemont </a:t>
            </a:r>
            <a:r>
              <a:rPr lang="en-US" dirty="0"/>
              <a:t>Copper Mine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Lands </a:t>
            </a:r>
            <a:r>
              <a:rPr lang="en-US" dirty="0"/>
              <a:t>sacred to the San Carlos </a:t>
            </a:r>
            <a:r>
              <a:rPr lang="en-US" dirty="0" smtClean="0"/>
              <a:t>Apache may be impacted by the proposed Resolution Copper 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76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Life Cycle of a Mine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45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Mine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5191"/>
            <a:ext cx="5117690" cy="4625609"/>
          </a:xfrm>
        </p:spPr>
        <p:txBody>
          <a:bodyPr/>
          <a:lstStyle/>
          <a:p>
            <a:r>
              <a:rPr lang="en-US" dirty="0" smtClean="0"/>
              <a:t>Prospecting/Exploration: 	</a:t>
            </a:r>
            <a:r>
              <a:rPr lang="en-US" i="1" dirty="0"/>
              <a:t>F</a:t>
            </a:r>
            <a:r>
              <a:rPr lang="en-US" i="1" dirty="0" smtClean="0"/>
              <a:t>inding and defining it</a:t>
            </a:r>
          </a:p>
          <a:p>
            <a:r>
              <a:rPr lang="en-US" dirty="0" smtClean="0"/>
              <a:t>Development: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i="1" dirty="0" smtClean="0"/>
              <a:t>lanning and building it</a:t>
            </a:r>
          </a:p>
          <a:p>
            <a:r>
              <a:rPr lang="en-US" dirty="0" smtClean="0"/>
              <a:t>Extraction:</a:t>
            </a:r>
          </a:p>
          <a:p>
            <a:pPr marL="118872" indent="0">
              <a:buNone/>
            </a:pPr>
            <a:r>
              <a:rPr lang="en-US" dirty="0"/>
              <a:t>	</a:t>
            </a:r>
            <a:r>
              <a:rPr lang="en-US" i="1" dirty="0" smtClean="0"/>
              <a:t>Mining it</a:t>
            </a:r>
          </a:p>
          <a:p>
            <a:r>
              <a:rPr lang="en-US" dirty="0" smtClean="0"/>
              <a:t>Closure/Reclamation: 	</a:t>
            </a:r>
            <a:r>
              <a:rPr lang="en-US" i="1" dirty="0" smtClean="0"/>
              <a:t>Cleaning it up</a:t>
            </a:r>
            <a:endParaRPr lang="en-US" i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9795549"/>
              </p:ext>
            </p:extLst>
          </p:nvPr>
        </p:nvGraphicFramePr>
        <p:xfrm>
          <a:off x="5285531" y="1579183"/>
          <a:ext cx="3653155" cy="52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01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808" y="401933"/>
            <a:ext cx="8013192" cy="99197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Life Cycle of </a:t>
            </a:r>
            <a:r>
              <a:rPr lang="en-US" sz="4400" dirty="0" smtClean="0">
                <a:solidFill>
                  <a:schemeClr val="tx1"/>
                </a:solidFill>
              </a:rPr>
              <a:t>a </a:t>
            </a:r>
            <a:r>
              <a:rPr lang="en-US" sz="4400" dirty="0">
                <a:solidFill>
                  <a:schemeClr val="tx1"/>
                </a:solidFill>
              </a:rPr>
              <a:t>Mine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467057"/>
            <a:ext cx="8022336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Prospecting/Exploration (Finding and Defining it)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8252" y="2788712"/>
            <a:ext cx="1947496" cy="1947695"/>
            <a:chOff x="6739304" y="1749126"/>
            <a:chExt cx="1947496" cy="1947695"/>
          </a:xfrm>
        </p:grpSpPr>
        <p:sp>
          <p:nvSpPr>
            <p:cNvPr id="6" name="Circular Arrow 5"/>
            <p:cNvSpPr/>
            <p:nvPr/>
          </p:nvSpPr>
          <p:spPr>
            <a:xfrm>
              <a:off x="6739304" y="1749126"/>
              <a:ext cx="1947496" cy="194769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169280" y="2454139"/>
              <a:ext cx="1086813" cy="543350"/>
              <a:chOff x="1553321" y="731959"/>
              <a:chExt cx="1086813" cy="543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53321" y="731959"/>
                <a:ext cx="1086813" cy="5433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1553321" y="731959"/>
                <a:ext cx="1086813" cy="543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Prospecting/ Exploration</a:t>
                </a:r>
                <a:endParaRPr lang="en-US" sz="105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Copper?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86919" y="1528749"/>
            <a:ext cx="4038600" cy="233568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dirty="0" smtClean="0"/>
              <a:t>Reddish-orange bright </a:t>
            </a:r>
            <a:r>
              <a:rPr lang="en-US" dirty="0"/>
              <a:t>metallic </a:t>
            </a:r>
            <a:r>
              <a:rPr lang="en-US" dirty="0" smtClean="0"/>
              <a:t>luster</a:t>
            </a:r>
          </a:p>
          <a:p>
            <a:pPr marL="457200" indent="-457200">
              <a:lnSpc>
                <a:spcPct val="120000"/>
              </a:lnSpc>
            </a:pPr>
            <a:r>
              <a:rPr lang="en-US" dirty="0" smtClean="0"/>
              <a:t>Found </a:t>
            </a:r>
            <a:r>
              <a:rPr lang="en-US" dirty="0"/>
              <a:t>as native </a:t>
            </a:r>
            <a:r>
              <a:rPr lang="en-US" dirty="0" smtClean="0"/>
              <a:t>(pure) </a:t>
            </a:r>
            <a:r>
              <a:rPr lang="en-US" dirty="0"/>
              <a:t>copper or combined with other </a:t>
            </a:r>
            <a:r>
              <a:rPr lang="en-US" dirty="0" smtClean="0"/>
              <a:t>elements</a:t>
            </a:r>
          </a:p>
          <a:p>
            <a:pPr marL="457200" indent="-457200">
              <a:lnSpc>
                <a:spcPct val="120000"/>
              </a:lnSpc>
            </a:pPr>
            <a:r>
              <a:rPr lang="en-US" dirty="0"/>
              <a:t>Ductile and malleable </a:t>
            </a:r>
          </a:p>
          <a:p>
            <a:pPr marL="457200" indent="-457200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8319" y="4419049"/>
            <a:ext cx="4038600" cy="215061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dirty="0" smtClean="0"/>
              <a:t>Good conductor of heat and electricity </a:t>
            </a:r>
          </a:p>
          <a:p>
            <a:pPr marL="457200" indent="-457200">
              <a:lnSpc>
                <a:spcPct val="120000"/>
              </a:lnSpc>
            </a:pPr>
            <a:r>
              <a:rPr lang="en-US" dirty="0" smtClean="0"/>
              <a:t>Resistant to corrosion</a:t>
            </a:r>
          </a:p>
          <a:p>
            <a:pPr marL="457200" indent="-457200">
              <a:lnSpc>
                <a:spcPct val="120000"/>
              </a:lnSpc>
            </a:pPr>
            <a:r>
              <a:rPr lang="en-US" dirty="0" smtClean="0"/>
              <a:t>Can be alloyed to make bronze and brass</a:t>
            </a:r>
            <a:endParaRPr lang="en-US" dirty="0"/>
          </a:p>
        </p:txBody>
      </p:sp>
      <p:sp>
        <p:nvSpPr>
          <p:cNvPr id="8" name="Text Box 24"/>
          <p:cNvSpPr txBox="1"/>
          <p:nvPr/>
        </p:nvSpPr>
        <p:spPr>
          <a:xfrm>
            <a:off x="1211657" y="1889179"/>
            <a:ext cx="2086819" cy="2329884"/>
          </a:xfrm>
          <a:prstGeom prst="rect">
            <a:avLst/>
          </a:prstGeom>
          <a:solidFill>
            <a:schemeClr val="lt1"/>
          </a:solidFill>
          <a:ln w="254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63.54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Macintosh HD:Users:dmoreno:Desktop:MM-2204 Copper, nativ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121" y="3994887"/>
            <a:ext cx="3446361" cy="257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2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Prospecting/Exploration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6058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Precursor to mining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Overlapping stages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~2-8 years total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~$500K-$15 million total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593" y="1775191"/>
            <a:ext cx="1994522" cy="338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0840" y="6328640"/>
            <a:ext cx="478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"Prospector George Warren" by Unknown, published by </a:t>
            </a:r>
            <a:r>
              <a:rPr lang="en-US" sz="1200" i="1" dirty="0" err="1"/>
              <a:t>S.J</a:t>
            </a:r>
            <a:r>
              <a:rPr lang="en-US" sz="1200" i="1" dirty="0"/>
              <a:t>. Clarke Publishing </a:t>
            </a:r>
            <a:r>
              <a:rPr lang="en-US" sz="1200" i="1" dirty="0" smtClean="0"/>
              <a:t>Company </a:t>
            </a:r>
            <a:r>
              <a:rPr lang="en-US" sz="1200" i="1" dirty="0"/>
              <a:t>(1916). </a:t>
            </a:r>
            <a:r>
              <a:rPr lang="en-US" sz="1200" i="1" dirty="0" smtClean="0"/>
              <a:t>Public </a:t>
            </a:r>
            <a:r>
              <a:rPr lang="en-US" sz="1200" i="1" dirty="0"/>
              <a:t>Domain via </a:t>
            </a:r>
            <a:r>
              <a:rPr lang="en-US" sz="1200" i="1" dirty="0" smtClean="0"/>
              <a:t>Wikimedia Commons.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08875" y="5176996"/>
            <a:ext cx="255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George Warren, American prospector in Bisbee, Arizona, who discovered the Queen Creek copper deposits.</a:t>
            </a:r>
          </a:p>
        </p:txBody>
      </p:sp>
    </p:spTree>
    <p:extLst>
      <p:ext uri="{BB962C8B-B14F-4D97-AF65-F5344CB8AC3E}">
        <p14:creationId xmlns:p14="http://schemas.microsoft.com/office/powerpoint/2010/main" val="2865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Prospecting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Geologic mapping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Geophysics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Geochemistry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Drilling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Photography and mapping</a:t>
            </a:r>
          </a:p>
          <a:p>
            <a:pPr marL="438912" lvl="1" indent="-32004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May </a:t>
            </a:r>
            <a:r>
              <a:rPr lang="en-US" sz="3200" dirty="0"/>
              <a:t>or may not lead to </a:t>
            </a:r>
            <a:r>
              <a:rPr lang="en-US" sz="3200" dirty="0" smtClean="0"/>
              <a:t>discovery </a:t>
            </a:r>
            <a:r>
              <a:rPr lang="en-US" sz="3200" dirty="0"/>
              <a:t>of valuable minerals</a:t>
            </a:r>
          </a:p>
        </p:txBody>
      </p:sp>
      <p:pic>
        <p:nvPicPr>
          <p:cNvPr id="6" name="Picture 5" descr="1994-01-0021-img-04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135" y="1659120"/>
            <a:ext cx="246482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5797550" cy="46238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Acquire mineral rights </a:t>
            </a:r>
            <a:r>
              <a:rPr lang="en-US" sz="3200" dirty="0" smtClean="0"/>
              <a:t>lease as needed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Additional techniques more accurately determine size </a:t>
            </a:r>
            <a:r>
              <a:rPr lang="en-US" sz="3200" dirty="0"/>
              <a:t>and value of </a:t>
            </a:r>
            <a:r>
              <a:rPr lang="en-US" sz="3200" dirty="0" smtClean="0"/>
              <a:t>mineral deposit: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Is it a </a:t>
            </a:r>
            <a:r>
              <a:rPr lang="en-US" sz="2800" b="1" dirty="0" smtClean="0">
                <a:solidFill>
                  <a:schemeClr val="accent2"/>
                </a:solidFill>
              </a:rPr>
              <a:t>mineral </a:t>
            </a:r>
            <a:r>
              <a:rPr lang="en-US" sz="2800" b="1" dirty="0">
                <a:solidFill>
                  <a:schemeClr val="accent2"/>
                </a:solidFill>
              </a:rPr>
              <a:t>resource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ore </a:t>
            </a:r>
            <a:r>
              <a:rPr lang="en-US" sz="2800" b="1" dirty="0" smtClean="0">
                <a:solidFill>
                  <a:schemeClr val="accent2"/>
                </a:solidFill>
              </a:rPr>
              <a:t>reserve</a:t>
            </a:r>
            <a:r>
              <a:rPr lang="en-US" sz="2800" dirty="0" smtClean="0"/>
              <a:t>?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Allows estimate of how much it is worth + how much will it cost to mine it</a:t>
            </a:r>
            <a:endParaRPr lang="en-US" sz="2800" dirty="0"/>
          </a:p>
        </p:txBody>
      </p:sp>
      <p:pic>
        <p:nvPicPr>
          <p:cNvPr id="4" name="Picture 3" descr="2009-02-0017-img-03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750" y="2278748"/>
            <a:ext cx="2432050" cy="36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Resource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Concentrated, </a:t>
            </a:r>
            <a:r>
              <a:rPr lang="en-US" b="1" dirty="0"/>
              <a:t>potentially</a:t>
            </a:r>
            <a:r>
              <a:rPr lang="en-US" dirty="0"/>
              <a:t> valuable material </a:t>
            </a:r>
            <a:r>
              <a:rPr lang="en-US" dirty="0" smtClean="0"/>
              <a:t>that </a:t>
            </a:r>
            <a:r>
              <a:rPr lang="en-US" dirty="0"/>
              <a:t>can be mined for economic </a:t>
            </a:r>
            <a:r>
              <a:rPr lang="en-US" dirty="0" smtClean="0"/>
              <a:t>profit</a:t>
            </a:r>
          </a:p>
          <a:p>
            <a:r>
              <a:rPr lang="en-US" dirty="0" smtClean="0"/>
              <a:t>Whether </a:t>
            </a:r>
            <a:r>
              <a:rPr lang="en-US" dirty="0"/>
              <a:t>it is worth </a:t>
            </a:r>
            <a:r>
              <a:rPr lang="en-US" dirty="0" smtClean="0"/>
              <a:t>mining </a:t>
            </a:r>
            <a:r>
              <a:rPr lang="en-US" dirty="0"/>
              <a:t>may depend </a:t>
            </a:r>
            <a:r>
              <a:rPr lang="en-US" dirty="0" smtClean="0"/>
              <a:t>on: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mount</a:t>
            </a:r>
            <a:r>
              <a:rPr lang="en-US" dirty="0"/>
              <a:t>, form, location, and quality of the </a:t>
            </a:r>
            <a:r>
              <a:rPr lang="en-US" dirty="0" smtClean="0"/>
              <a:t>material (i.e., geological confidence)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94" y="6499820"/>
            <a:ext cx="1998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JORC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91338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Resource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Geological methods classify a mineral resource according to geological confidence: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Inferred</a:t>
            </a:r>
            <a:endParaRPr lang="en-US" dirty="0"/>
          </a:p>
          <a:p>
            <a:pPr lvl="2"/>
            <a:r>
              <a:rPr lang="en-US" dirty="0"/>
              <a:t>Limited sampling, low confidence </a:t>
            </a:r>
            <a:r>
              <a:rPr lang="en-US" dirty="0" smtClean="0"/>
              <a:t>ore </a:t>
            </a:r>
            <a:r>
              <a:rPr lang="en-US" dirty="0"/>
              <a:t>is there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Indicated</a:t>
            </a:r>
          </a:p>
          <a:p>
            <a:pPr lvl="2"/>
            <a:r>
              <a:rPr lang="en-US" dirty="0"/>
              <a:t>More sampling, some confidence ore is there, but still just an estimate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Measured</a:t>
            </a:r>
          </a:p>
          <a:p>
            <a:pPr lvl="2"/>
            <a:r>
              <a:rPr lang="en-US" dirty="0"/>
              <a:t>More sampling, high confidence ore is there and that estimate is accurate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94" y="6499820"/>
            <a:ext cx="1998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JORC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6142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 Reserve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part of the mineral resource that can be </a:t>
            </a:r>
            <a:r>
              <a:rPr lang="en-US" b="1" dirty="0"/>
              <a:t>economically </a:t>
            </a:r>
            <a:r>
              <a:rPr lang="en-US" b="1" dirty="0" smtClean="0"/>
              <a:t>profitable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mine</a:t>
            </a:r>
          </a:p>
          <a:p>
            <a:pPr lvl="1"/>
            <a:r>
              <a:rPr lang="en-US" dirty="0" smtClean="0"/>
              <a:t>I.e., there is enough valuable metal to be worth extracting it from the surrounding rock</a:t>
            </a:r>
          </a:p>
        </p:txBody>
      </p:sp>
      <p:sp>
        <p:nvSpPr>
          <p:cNvPr id="4" name="Rectangle 3"/>
          <p:cNvSpPr/>
          <p:nvPr/>
        </p:nvSpPr>
        <p:spPr>
          <a:xfrm>
            <a:off x="41594" y="6499820"/>
            <a:ext cx="1998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JORC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74912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 Reserve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822642" cy="46256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Classified based on what is known about the mineral resource + “modifying factors”</a:t>
            </a:r>
          </a:p>
          <a:p>
            <a:pPr lvl="1"/>
            <a:r>
              <a:rPr lang="en-US" sz="2400" dirty="0" smtClean="0"/>
              <a:t>Factors include mining</a:t>
            </a:r>
            <a:r>
              <a:rPr lang="en-US" sz="2400" dirty="0"/>
              <a:t>, metallurgic, economic, environmental, marketing, legal, political, and social considerations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Probable</a:t>
            </a:r>
          </a:p>
          <a:p>
            <a:pPr lvl="2"/>
            <a:r>
              <a:rPr lang="en-US" sz="2000" dirty="0" smtClean="0"/>
              <a:t>Some confidence ore is there, some uncertainty in modifying factors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mine could be successful, but there is still some risk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Proved</a:t>
            </a:r>
          </a:p>
          <a:p>
            <a:pPr lvl="2"/>
            <a:r>
              <a:rPr lang="en-US" sz="2000" dirty="0" smtClean="0"/>
              <a:t>High confidence ore is there, little uncertainty in modifying factors </a:t>
            </a:r>
            <a:r>
              <a:rPr lang="en-US" sz="2000" dirty="0" smtClean="0">
                <a:sym typeface="Wingdings" panose="05000000000000000000" pitchFamily="2" charset="2"/>
              </a:rPr>
              <a:t> mine is likely to be economically </a:t>
            </a:r>
            <a:r>
              <a:rPr lang="en-US" sz="2000" dirty="0" err="1" smtClean="0">
                <a:sym typeface="Wingdings" panose="05000000000000000000" pitchFamily="2" charset="2"/>
              </a:rPr>
              <a:t>succesful</a:t>
            </a:r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594" y="6499820"/>
            <a:ext cx="1998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JORC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6576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16912" y="668723"/>
            <a:ext cx="6488578" cy="5451784"/>
            <a:chOff x="1320428" y="1141971"/>
            <a:chExt cx="6488578" cy="5451784"/>
          </a:xfrm>
        </p:grpSpPr>
        <p:sp>
          <p:nvSpPr>
            <p:cNvPr id="8" name="TextBox 7"/>
            <p:cNvSpPr txBox="1"/>
            <p:nvPr/>
          </p:nvSpPr>
          <p:spPr>
            <a:xfrm>
              <a:off x="2700712" y="2035710"/>
              <a:ext cx="1750710" cy="92333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Inferred</a:t>
              </a:r>
            </a:p>
            <a:p>
              <a:pPr algn="ctr"/>
              <a:r>
                <a:rPr lang="en-US" sz="1200" dirty="0" smtClean="0"/>
                <a:t>Limited sampling,</a:t>
              </a:r>
            </a:p>
            <a:p>
              <a:pPr algn="ctr"/>
              <a:r>
                <a:rPr lang="en-US" sz="1200" dirty="0" smtClean="0"/>
                <a:t>low confidence about what’s really there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0711" y="3067697"/>
              <a:ext cx="1750709" cy="92333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Indicated</a:t>
              </a:r>
            </a:p>
            <a:p>
              <a:pPr algn="ctr"/>
              <a:r>
                <a:rPr lang="en-US" sz="1200" dirty="0" smtClean="0"/>
                <a:t>More sampling, </a:t>
              </a:r>
            </a:p>
            <a:p>
              <a:pPr algn="ctr"/>
              <a:r>
                <a:rPr lang="en-US" sz="1200" dirty="0" smtClean="0"/>
                <a:t>more confidence,</a:t>
              </a:r>
            </a:p>
            <a:p>
              <a:pPr algn="ctr"/>
              <a:r>
                <a:rPr lang="en-US" sz="1200" dirty="0" smtClean="0"/>
                <a:t>but still an estimate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8806" y="3067697"/>
              <a:ext cx="1746394" cy="92333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Probable</a:t>
              </a:r>
            </a:p>
            <a:p>
              <a:pPr algn="ctr"/>
              <a:r>
                <a:rPr lang="en-US" sz="1200" dirty="0" smtClean="0"/>
                <a:t>Some confidence in ore + some uncertainty in modifying factors 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00712" y="4153150"/>
              <a:ext cx="1750710" cy="92333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Measured</a:t>
              </a:r>
            </a:p>
            <a:p>
              <a:pPr algn="ctr"/>
              <a:r>
                <a:rPr lang="en-US" sz="1200" dirty="0" smtClean="0"/>
                <a:t>Additional sampling, high confidence estimate is accurate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8806" y="4153150"/>
              <a:ext cx="1746394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Proved</a:t>
              </a:r>
            </a:p>
            <a:p>
              <a:pPr algn="ctr"/>
              <a:r>
                <a:rPr lang="en-US" sz="1200" dirty="0" smtClean="0"/>
                <a:t>High confidence in ore</a:t>
              </a:r>
              <a:endParaRPr lang="en-US" sz="1200" dirty="0"/>
            </a:p>
            <a:p>
              <a:pPr algn="ctr"/>
              <a:r>
                <a:rPr lang="en-US" sz="1200" dirty="0" smtClean="0"/>
                <a:t> + little uncertainty in modifying factors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0712" y="5331890"/>
              <a:ext cx="4614488" cy="733663"/>
            </a:xfrm>
            <a:prstGeom prst="rightArrow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prstClr val="white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dirty="0" smtClean="0"/>
                <a:t>Increasing Economic Favorability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52932" y="2903206"/>
              <a:ext cx="3018901" cy="1283910"/>
            </a:xfrm>
            <a:prstGeom prst="leftArrow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prstClr val="white"/>
                </a:gs>
              </a:gsLst>
              <a:lin ang="0" scaled="1"/>
              <a:tileRect/>
            </a:gradFill>
            <a:ln w="952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dirty="0" smtClean="0"/>
                <a:t>Increasing geological sampling/confidence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38377" y="1141971"/>
              <a:ext cx="2654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Exploration Results</a:t>
              </a:r>
            </a:p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Mineral Resource</a:t>
              </a:r>
            </a:p>
            <a:p>
              <a:pPr algn="ctr"/>
              <a:r>
                <a:rPr lang="en-US" sz="1200" b="1" dirty="0" smtClean="0"/>
                <a:t>(classified on geological confidence)</a:t>
              </a:r>
              <a:endParaRPr 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75386" y="1418970"/>
              <a:ext cx="25336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/>
                  </a:solidFill>
                </a:rPr>
                <a:t>Ore Reserve</a:t>
              </a:r>
            </a:p>
            <a:p>
              <a:pPr algn="ctr"/>
              <a:r>
                <a:rPr lang="en-US" sz="1200" b="1" dirty="0" smtClean="0"/>
                <a:t>(classified on geological confidence + certainty of modifying factors)</a:t>
              </a:r>
              <a:endParaRPr lang="en-US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76818" y="5947424"/>
              <a:ext cx="4062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Based on analysis of “</a:t>
              </a:r>
              <a:r>
                <a:rPr lang="en-US" sz="1200" b="1" dirty="0" smtClean="0"/>
                <a:t>modifying factors</a:t>
              </a:r>
              <a:r>
                <a:rPr lang="en-US" sz="1200" dirty="0" smtClean="0"/>
                <a:t>” including </a:t>
              </a:r>
              <a:r>
                <a:rPr lang="en-US" sz="1200" dirty="0"/>
                <a:t>mining, metallurgic, economic, environmental, marketing, legal, </a:t>
              </a:r>
              <a:r>
                <a:rPr lang="en-US" sz="1200" dirty="0" smtClean="0"/>
                <a:t>political, and </a:t>
              </a:r>
              <a:r>
                <a:rPr lang="en-US" sz="1200" dirty="0"/>
                <a:t>social </a:t>
              </a:r>
              <a:r>
                <a:rPr lang="en-US" sz="1200" dirty="0" smtClean="0"/>
                <a:t>considerations</a:t>
              </a:r>
              <a:endParaRPr lang="en-US" sz="1200" dirty="0"/>
            </a:p>
          </p:txBody>
        </p:sp>
        <p:cxnSp>
          <p:nvCxnSpPr>
            <p:cNvPr id="7" name="Straight Arrow Connector 6"/>
            <p:cNvCxnSpPr>
              <a:stCxn id="10" idx="3"/>
              <a:endCxn id="11" idx="1"/>
            </p:cNvCxnSpPr>
            <p:nvPr/>
          </p:nvCxnSpPr>
          <p:spPr>
            <a:xfrm>
              <a:off x="4451420" y="3529362"/>
              <a:ext cx="111738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449262" y="4614815"/>
              <a:ext cx="111738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501592" y="3833478"/>
              <a:ext cx="1014881" cy="597148"/>
            </a:xfrm>
            <a:prstGeom prst="straightConnector1">
              <a:avLst/>
            </a:prstGeom>
            <a:ln w="38100">
              <a:prstDash val="sysDash"/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41594" y="6499820"/>
            <a:ext cx="8439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Adapted from</a:t>
            </a:r>
            <a:r>
              <a:rPr lang="en-US" sz="12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Australasian Code for Reporting 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of Exploration </a:t>
            </a:r>
            <a:r>
              <a:rPr lang="en-US" sz="12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Results, Mineral 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Resources and </a:t>
            </a:r>
            <a:r>
              <a:rPr lang="en-US" sz="12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Ore Reserves. 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Source: </a:t>
            </a:r>
            <a:r>
              <a:rPr lang="en-US" sz="1200" i="1" dirty="0" err="1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JORC</a:t>
            </a:r>
            <a:r>
              <a:rPr lang="en-US" sz="1200" i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2012</a:t>
            </a:r>
            <a:endParaRPr lang="en-US" sz="1200" i="1" dirty="0"/>
          </a:p>
        </p:txBody>
      </p:sp>
      <p:sp>
        <p:nvSpPr>
          <p:cNvPr id="20" name="Vertical Title 19"/>
          <p:cNvSpPr>
            <a:spLocks noGrp="1"/>
          </p:cNvSpPr>
          <p:nvPr>
            <p:ph type="title" orient="vert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relationship between Mineral Resources and Ore </a:t>
            </a:r>
            <a:r>
              <a:rPr lang="en-US" sz="2400" dirty="0" smtClean="0"/>
              <a:t>Reserves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39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Final step: produce </a:t>
            </a:r>
            <a:r>
              <a:rPr lang="en-US" sz="3200" dirty="0"/>
              <a:t>a </a:t>
            </a:r>
            <a:r>
              <a:rPr lang="en-US" sz="3200" b="1" dirty="0">
                <a:solidFill>
                  <a:schemeClr val="accent2"/>
                </a:solidFill>
              </a:rPr>
              <a:t>feasibility </a:t>
            </a:r>
            <a:r>
              <a:rPr lang="en-US" sz="3200" b="1" dirty="0" smtClean="0">
                <a:solidFill>
                  <a:schemeClr val="accent2"/>
                </a:solidFill>
              </a:rPr>
              <a:t>report</a:t>
            </a:r>
            <a:endParaRPr lang="en-US" sz="3200" b="1" dirty="0"/>
          </a:p>
          <a:p>
            <a:pPr lvl="1">
              <a:spcBef>
                <a:spcPts val="0"/>
              </a:spcBef>
            </a:pPr>
            <a:r>
              <a:rPr lang="en-US" sz="2800" dirty="0" smtClean="0"/>
              <a:t>How much is the ore worth?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How much will it cost to mine it?</a:t>
            </a:r>
          </a:p>
          <a:p>
            <a:pPr lvl="1">
              <a:spcBef>
                <a:spcPts val="0"/>
              </a:spcBef>
            </a:pPr>
            <a:r>
              <a:rPr lang="en-US" sz="2800" i="1" dirty="0" smtClean="0"/>
              <a:t>Bottom line</a:t>
            </a:r>
            <a:r>
              <a:rPr lang="en-US" sz="2800" dirty="0" smtClean="0"/>
              <a:t>: Is it a good investment to open this mine?</a:t>
            </a:r>
          </a:p>
          <a:p>
            <a:endParaRPr lang="en-US" dirty="0"/>
          </a:p>
          <a:p>
            <a:r>
              <a:rPr lang="en-US" dirty="0" smtClean="0"/>
              <a:t>Mining </a:t>
            </a:r>
            <a:r>
              <a:rPr lang="en-US" dirty="0"/>
              <a:t>organization can </a:t>
            </a:r>
            <a:r>
              <a:rPr lang="en-US" dirty="0" smtClean="0"/>
              <a:t>now </a:t>
            </a:r>
            <a:r>
              <a:rPr lang="en-US" dirty="0"/>
              <a:t>make a decision about whether the project will be abandoned or </a:t>
            </a:r>
            <a:r>
              <a:rPr lang="en-US" dirty="0" smtClean="0"/>
              <a:t>continued…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Life Cycle of a Mine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Development (Planning and Building it)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98252" y="2788712"/>
            <a:ext cx="1947496" cy="1947695"/>
            <a:chOff x="7196504" y="1481304"/>
            <a:chExt cx="1947496" cy="1947695"/>
          </a:xfrm>
        </p:grpSpPr>
        <p:sp>
          <p:nvSpPr>
            <p:cNvPr id="6" name="Shape 5"/>
            <p:cNvSpPr/>
            <p:nvPr/>
          </p:nvSpPr>
          <p:spPr>
            <a:xfrm>
              <a:off x="7196504" y="1481304"/>
              <a:ext cx="1947496" cy="194769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624289" y="2188383"/>
              <a:ext cx="1086813" cy="543350"/>
              <a:chOff x="1010097" y="1853266"/>
              <a:chExt cx="1086813" cy="543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10097" y="1853266"/>
                <a:ext cx="1086813" cy="5433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1010097" y="1853266"/>
                <a:ext cx="1086813" cy="543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Development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76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Copper, its Occurrence, and Use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Naturally Occurring Forms of Copper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44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~4-12 years total</a:t>
            </a:r>
          </a:p>
          <a:p>
            <a:r>
              <a:rPr lang="en-US" dirty="0" smtClean="0"/>
              <a:t>~$1 million - $1 billion</a:t>
            </a:r>
          </a:p>
          <a:p>
            <a:r>
              <a:rPr lang="en-US" dirty="0"/>
              <a:t>Extensive logistical planning and </a:t>
            </a:r>
            <a:r>
              <a:rPr lang="en-US" dirty="0" smtClean="0"/>
              <a:t>paperwork: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Budget and financial reports prepared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Permits requested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Environmental and community impacts assessed </a:t>
            </a:r>
          </a:p>
        </p:txBody>
      </p:sp>
    </p:spTree>
    <p:extLst>
      <p:ext uri="{BB962C8B-B14F-4D97-AF65-F5344CB8AC3E}">
        <p14:creationId xmlns:p14="http://schemas.microsoft.com/office/powerpoint/2010/main" val="3433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710" y="2326901"/>
            <a:ext cx="5137688" cy="391587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sz="2800" dirty="0" smtClean="0"/>
              <a:t>Which mining process/ technology </a:t>
            </a:r>
            <a:r>
              <a:rPr lang="en-US" sz="2800" dirty="0"/>
              <a:t>will be </a:t>
            </a:r>
            <a:r>
              <a:rPr lang="en-US" sz="2800" dirty="0" smtClean="0"/>
              <a:t>used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Surface, underground, solution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B</a:t>
            </a:r>
            <a:r>
              <a:rPr lang="en-US" sz="2800" dirty="0" smtClean="0"/>
              <a:t>uilding </a:t>
            </a:r>
            <a:r>
              <a:rPr lang="en-US" sz="2800" dirty="0"/>
              <a:t>of access </a:t>
            </a:r>
            <a:r>
              <a:rPr lang="en-US" sz="2800" dirty="0" smtClean="0"/>
              <a:t>roads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Identification </a:t>
            </a:r>
            <a:r>
              <a:rPr lang="en-US" sz="2800" dirty="0"/>
              <a:t>of </a:t>
            </a:r>
            <a:r>
              <a:rPr lang="en-US" sz="2800" dirty="0" smtClean="0"/>
              <a:t>resources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e.g., power </a:t>
            </a:r>
            <a:r>
              <a:rPr lang="en-US" dirty="0"/>
              <a:t>and water </a:t>
            </a:r>
            <a:r>
              <a:rPr lang="en-US" dirty="0" smtClean="0"/>
              <a:t>sources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Construction </a:t>
            </a:r>
            <a:r>
              <a:rPr lang="en-US" sz="2800" dirty="0"/>
              <a:t>of ore processing facilities and disposal areas for </a:t>
            </a:r>
            <a:r>
              <a:rPr lang="en-US" sz="2800" dirty="0" smtClean="0"/>
              <a:t>waste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2009-02-0050-img-31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19" y="3189829"/>
            <a:ext cx="3524250" cy="24669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9710" y="1773935"/>
            <a:ext cx="8229600" cy="707947"/>
          </a:xfrm>
        </p:spPr>
        <p:txBody>
          <a:bodyPr>
            <a:noAutofit/>
          </a:bodyPr>
          <a:lstStyle/>
          <a:p>
            <a:r>
              <a:rPr lang="en-US" sz="3200" dirty="0"/>
              <a:t>Plans </a:t>
            </a:r>
            <a:r>
              <a:rPr lang="en-US" sz="3200" dirty="0" smtClean="0"/>
              <a:t>for infrastructure are assessed: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61336" cy="4625609"/>
          </a:xfrm>
        </p:spPr>
        <p:txBody>
          <a:bodyPr>
            <a:noAutofit/>
          </a:bodyPr>
          <a:lstStyle/>
          <a:p>
            <a:r>
              <a:rPr lang="en-US" dirty="0" smtClean="0"/>
              <a:t>Mine site is developed just enough to </a:t>
            </a:r>
            <a:r>
              <a:rPr lang="en-US" dirty="0"/>
              <a:t>ensure </a:t>
            </a:r>
            <a:r>
              <a:rPr lang="en-US" dirty="0" smtClean="0"/>
              <a:t>it </a:t>
            </a:r>
            <a:r>
              <a:rPr lang="en-US" dirty="0"/>
              <a:t>can be productive for the </a:t>
            </a:r>
            <a:r>
              <a:rPr lang="en-US" dirty="0" smtClean="0"/>
              <a:t>life cycle </a:t>
            </a:r>
            <a:r>
              <a:rPr lang="en-US" dirty="0"/>
              <a:t>of the mine, without later </a:t>
            </a:r>
            <a:r>
              <a:rPr lang="en-US" dirty="0" smtClean="0"/>
              <a:t>interruption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this stage, ~$10s of millions - $100s of </a:t>
            </a:r>
            <a:r>
              <a:rPr lang="en-US" dirty="0"/>
              <a:t>millions </a:t>
            </a:r>
            <a:r>
              <a:rPr lang="en-US" dirty="0" smtClean="0"/>
              <a:t>may </a:t>
            </a:r>
            <a:r>
              <a:rPr lang="en-US" dirty="0"/>
              <a:t>have been invested in the </a:t>
            </a:r>
            <a:r>
              <a:rPr lang="en-US" dirty="0" smtClean="0"/>
              <a:t>project</a:t>
            </a:r>
          </a:p>
          <a:p>
            <a:pPr lvl="1"/>
            <a:r>
              <a:rPr lang="en-US" sz="3200" dirty="0" smtClean="0"/>
              <a:t>…But </a:t>
            </a:r>
            <a:r>
              <a:rPr lang="en-US" sz="3200" dirty="0"/>
              <a:t>it may fail to open if the pre-development requirements are not met, including acceptance by the </a:t>
            </a:r>
            <a:r>
              <a:rPr lang="en-US" sz="3200" dirty="0" smtClean="0"/>
              <a:t>community!</a:t>
            </a:r>
          </a:p>
        </p:txBody>
      </p:sp>
    </p:spTree>
    <p:extLst>
      <p:ext uri="{BB962C8B-B14F-4D97-AF65-F5344CB8AC3E}">
        <p14:creationId xmlns:p14="http://schemas.microsoft.com/office/powerpoint/2010/main" val="14588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Life Cycle of a Mine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Extraction (</a:t>
            </a:r>
            <a:r>
              <a:rPr lang="en-US" sz="3600" b="1" dirty="0">
                <a:solidFill>
                  <a:schemeClr val="accent1"/>
                </a:solidFill>
              </a:rPr>
              <a:t>M</a:t>
            </a:r>
            <a:r>
              <a:rPr lang="en-US" sz="3600" b="1" dirty="0" smtClean="0">
                <a:solidFill>
                  <a:schemeClr val="accent1"/>
                </a:solidFill>
              </a:rPr>
              <a:t>ining it)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8252" y="2788712"/>
            <a:ext cx="1947496" cy="1947695"/>
            <a:chOff x="7034179" y="1408176"/>
            <a:chExt cx="1947496" cy="1947695"/>
          </a:xfrm>
        </p:grpSpPr>
        <p:sp>
          <p:nvSpPr>
            <p:cNvPr id="6" name="Circular Arrow 5"/>
            <p:cNvSpPr/>
            <p:nvPr/>
          </p:nvSpPr>
          <p:spPr>
            <a:xfrm>
              <a:off x="7034179" y="1408176"/>
              <a:ext cx="1947496" cy="194769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464155" y="2113189"/>
              <a:ext cx="1086813" cy="543350"/>
              <a:chOff x="1553321" y="2974572"/>
              <a:chExt cx="1086813" cy="543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553321" y="2974572"/>
                <a:ext cx="1086813" cy="5433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1553321" y="2974572"/>
                <a:ext cx="1086813" cy="543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Extraction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44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0554"/>
            <a:ext cx="9144000" cy="5357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623816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solidFill>
                  <a:schemeClr val="bg1"/>
                </a:solidFill>
              </a:rPr>
              <a:t>The mine begins producing, removing </a:t>
            </a:r>
            <a:r>
              <a:rPr lang="en-US" sz="3200" dirty="0">
                <a:solidFill>
                  <a:schemeClr val="bg1"/>
                </a:solidFill>
              </a:rPr>
              <a:t>the mineral from </a:t>
            </a:r>
            <a:r>
              <a:rPr lang="en-US" sz="3200" dirty="0" smtClean="0">
                <a:solidFill>
                  <a:schemeClr val="bg1"/>
                </a:solidFill>
              </a:rPr>
              <a:t>earth in large quantities</a:t>
            </a:r>
          </a:p>
          <a:p>
            <a:pPr marL="704088" lvl="2" indent="-320040">
              <a:spcBef>
                <a:spcPts val="0"/>
              </a:spcBef>
              <a:buClr>
                <a:schemeClr val="accent2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solidFill>
                  <a:schemeClr val="bg1"/>
                </a:solidFill>
              </a:rPr>
              <a:t>This is typically what we picture when we think of mining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2765" y="6395627"/>
            <a:ext cx="649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"Morenci Mine 2012" by Stephanie Salisbury - IMG_4218. Licensed under CC BY 2.0 via Commons - https://commons.wikimedia.org/wiki/File:Morenci_Mine_2012.jpg#/media/File:Morenci_Mine_2012.jpg</a:t>
            </a:r>
          </a:p>
        </p:txBody>
      </p:sp>
    </p:spTree>
    <p:extLst>
      <p:ext uri="{BB962C8B-B14F-4D97-AF65-F5344CB8AC3E}">
        <p14:creationId xmlns:p14="http://schemas.microsoft.com/office/powerpoint/2010/main" val="9625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~5-30 years total</a:t>
            </a:r>
          </a:p>
          <a:p>
            <a:pPr lvl="1"/>
            <a:r>
              <a:rPr lang="en-US" dirty="0" smtClean="0"/>
              <a:t>But many mines are now open for 100+ years </a:t>
            </a:r>
          </a:p>
          <a:p>
            <a:r>
              <a:rPr lang="en-US" dirty="0" smtClean="0"/>
              <a:t>Can cost ~$several million - $100s of millions per year</a:t>
            </a:r>
          </a:p>
          <a:p>
            <a:pPr lvl="1"/>
            <a:r>
              <a:rPr lang="en-US" dirty="0" smtClean="0"/>
              <a:t>Depends on size of mine, location, etc.</a:t>
            </a:r>
          </a:p>
        </p:txBody>
      </p:sp>
    </p:spTree>
    <p:extLst>
      <p:ext uri="{BB962C8B-B14F-4D97-AF65-F5344CB8AC3E}">
        <p14:creationId xmlns:p14="http://schemas.microsoft.com/office/powerpoint/2010/main" val="4758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Life Cycle of a Mine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Closure/Reclamation (Cleaning it up)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35428" y="2893717"/>
            <a:ext cx="1673144" cy="1673953"/>
            <a:chOff x="7226774" y="4005188"/>
            <a:chExt cx="1673144" cy="1673953"/>
          </a:xfrm>
        </p:grpSpPr>
        <p:sp>
          <p:nvSpPr>
            <p:cNvPr id="6" name="Block Arc 5"/>
            <p:cNvSpPr/>
            <p:nvPr/>
          </p:nvSpPr>
          <p:spPr>
            <a:xfrm>
              <a:off x="7226774" y="4005188"/>
              <a:ext cx="1673144" cy="1673953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7515739" y="4583143"/>
              <a:ext cx="1086813" cy="543350"/>
              <a:chOff x="1010097" y="4095878"/>
              <a:chExt cx="1086813" cy="543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10097" y="4095878"/>
                <a:ext cx="1086813" cy="5433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ctangle 8"/>
              <p:cNvSpPr/>
              <p:nvPr/>
            </p:nvSpPr>
            <p:spPr>
              <a:xfrm>
                <a:off x="1010097" y="4095878"/>
                <a:ext cx="1086813" cy="5433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Closure/ Reclamation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380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Closure/Reclamation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~1-5 years for closure and up to 35 years or  more for reclamation</a:t>
            </a:r>
          </a:p>
          <a:p>
            <a:r>
              <a:rPr lang="en-US" dirty="0" smtClean="0"/>
              <a:t>Can cost $millions - $100s of millions depending on many factors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age</a:t>
            </a:r>
            <a:r>
              <a:rPr lang="en-US" dirty="0"/>
              <a:t>, location, type, and size of mine, amount of waste, geological characteristics, and type of mineral </a:t>
            </a:r>
          </a:p>
        </p:txBody>
      </p:sp>
    </p:spTree>
    <p:extLst>
      <p:ext uri="{BB962C8B-B14F-4D97-AF65-F5344CB8AC3E}">
        <p14:creationId xmlns:p14="http://schemas.microsoft.com/office/powerpoint/2010/main" val="1095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Closure/Reclamation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Planning for mine closure and reclamation begins early on:</a:t>
            </a:r>
          </a:p>
          <a:p>
            <a:pPr lvl="1"/>
            <a:r>
              <a:rPr lang="en-US" dirty="0" smtClean="0"/>
              <a:t>The mine is not allowed to open without a plan for closure in place already</a:t>
            </a:r>
          </a:p>
          <a:p>
            <a:pPr lvl="1"/>
            <a:r>
              <a:rPr lang="en-US" dirty="0"/>
              <a:t>Federal and state regulations require mining companies to post funding for closure prior to the mining project beginning 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Closure considerations include:</a:t>
            </a:r>
          </a:p>
          <a:p>
            <a:pPr lvl="1"/>
            <a:r>
              <a:rPr lang="en-US" dirty="0" smtClean="0"/>
              <a:t>Protecting </a:t>
            </a:r>
            <a:r>
              <a:rPr lang="en-US" dirty="0"/>
              <a:t>public health and safety</a:t>
            </a:r>
          </a:p>
          <a:p>
            <a:pPr lvl="1"/>
            <a:r>
              <a:rPr lang="en-US" dirty="0" smtClean="0"/>
              <a:t>Addressing </a:t>
            </a:r>
            <a:r>
              <a:rPr lang="en-US" dirty="0"/>
              <a:t>environmental damage</a:t>
            </a:r>
          </a:p>
          <a:p>
            <a:pPr lvl="1"/>
            <a:r>
              <a:rPr lang="en-US" dirty="0" smtClean="0"/>
              <a:t>Returning </a:t>
            </a:r>
            <a:r>
              <a:rPr lang="en-US" dirty="0"/>
              <a:t>land to its original or accepted state</a:t>
            </a:r>
          </a:p>
          <a:p>
            <a:pPr lvl="1"/>
            <a:r>
              <a:rPr lang="en-US" dirty="0" smtClean="0"/>
              <a:t>Sustaining </a:t>
            </a:r>
            <a:r>
              <a:rPr lang="en-US" dirty="0"/>
              <a:t>social and economic benefits brought by </a:t>
            </a:r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dirty="0" smtClean="0"/>
              <a:t>Closure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Forms of Copper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92836" cy="4625609"/>
          </a:xfrm>
        </p:spPr>
        <p:txBody>
          <a:bodyPr/>
          <a:lstStyle/>
          <a:p>
            <a:r>
              <a:rPr lang="en-US" dirty="0" smtClean="0"/>
              <a:t>Native (pure) copper</a:t>
            </a:r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Copper </a:t>
            </a:r>
            <a:r>
              <a:rPr lang="en-US" b="1" dirty="0">
                <a:solidFill>
                  <a:schemeClr val="accent2"/>
                </a:solidFill>
              </a:rPr>
              <a:t>sulfides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(e.g. chalcopyrite </a:t>
            </a:r>
            <a:r>
              <a:rPr lang="en-US" dirty="0"/>
              <a:t>and chalcocite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Copper oxides</a:t>
            </a:r>
            <a:r>
              <a:rPr lang="en-US" dirty="0"/>
              <a:t> </a:t>
            </a:r>
            <a:r>
              <a:rPr lang="en-US" dirty="0" smtClean="0"/>
              <a:t>(e.g. cuprite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Copper </a:t>
            </a:r>
            <a:r>
              <a:rPr lang="en-US" dirty="0"/>
              <a:t>carbonates </a:t>
            </a:r>
            <a:r>
              <a:rPr lang="en-US" dirty="0" smtClean="0"/>
              <a:t>(e.g. azurite </a:t>
            </a:r>
            <a:r>
              <a:rPr lang="en-US" dirty="0"/>
              <a:t>and malachite</a:t>
            </a:r>
            <a:r>
              <a:rPr lang="en-US" dirty="0" smtClean="0"/>
              <a:t>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4723364"/>
            <a:ext cx="9144000" cy="1282989"/>
            <a:chOff x="-747059" y="5016180"/>
            <a:chExt cx="10610342" cy="1599969"/>
          </a:xfrm>
        </p:grpSpPr>
        <p:pic>
          <p:nvPicPr>
            <p:cNvPr id="18" name="Picture 17" descr="Macintosh HD:Users:dmoreno:Desktop:MM-4173 Azurit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7059" y="5016180"/>
              <a:ext cx="2121647" cy="1585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Macintosh HD:Users:dmoreno:Desktop:MM-5147 Cuprite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588" y="5023623"/>
              <a:ext cx="2121646" cy="1585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Macintosh HD:Users:dmoreno:Desktop:MM-0339 Chalcopyrite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234" y="5023623"/>
              <a:ext cx="2121648" cy="1585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Macintosh HD:Users:dmoreno:Desktop:MM-0336 Chalcocit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9491" y="5031066"/>
              <a:ext cx="2113792" cy="1585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Macintosh HD:Users:dmoreno:Desktop:MM-M232 Malachite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882" y="5023623"/>
              <a:ext cx="2131609" cy="1592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457200" y="6160530"/>
            <a:ext cx="8395109" cy="373530"/>
            <a:chOff x="457200" y="6160530"/>
            <a:chExt cx="8395109" cy="373530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6160530"/>
              <a:ext cx="872565" cy="373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Azurite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3011" y="6162629"/>
              <a:ext cx="899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Cuprite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48848" y="6162629"/>
              <a:ext cx="1455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Chalcopyrite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7059" y="6162629"/>
              <a:ext cx="1156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Malachite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36097" y="6162629"/>
              <a:ext cx="1216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Chalcocite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2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Reclamation plans describe the processes </a:t>
            </a:r>
            <a:r>
              <a:rPr lang="en-US" dirty="0" smtClean="0"/>
              <a:t>that will </a:t>
            </a:r>
            <a:r>
              <a:rPr lang="en-US" dirty="0"/>
              <a:t>attempt to restore or redevelop the land that has been mined to a more natural or economically usable state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dirty="0" smtClean="0"/>
              <a:t>Reclamation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832" y="3921545"/>
            <a:ext cx="5922335" cy="28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Processing of Copper Ores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itle 2"/>
          <p:cNvSpPr>
            <a:spLocks noGrp="1"/>
          </p:cNvSpPr>
          <p:nvPr>
            <p:ph type="title" orient="vert"/>
          </p:nvPr>
        </p:nvSpPr>
        <p:spPr>
          <a:xfrm>
            <a:off x="8423564" y="274640"/>
            <a:ext cx="618836" cy="63788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of Copper Ores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4429"/>
            <a:ext cx="817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smtClean="0"/>
              <a:t>copper ores </a:t>
            </a:r>
            <a:r>
              <a:rPr lang="en-US" sz="3200" dirty="0"/>
              <a:t>undergo different processing depending on their </a:t>
            </a:r>
            <a:r>
              <a:rPr lang="en-US" sz="3200" dirty="0" smtClean="0"/>
              <a:t>chemistries</a:t>
            </a:r>
            <a:endParaRPr lang="en-US" sz="32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0736" y="1569437"/>
            <a:ext cx="7767449" cy="4680636"/>
            <a:chOff x="2837954" y="103775"/>
            <a:chExt cx="6250672" cy="3766632"/>
          </a:xfrm>
        </p:grpSpPr>
        <p:grpSp>
          <p:nvGrpSpPr>
            <p:cNvPr id="41" name="Group 40"/>
            <p:cNvGrpSpPr/>
            <p:nvPr/>
          </p:nvGrpSpPr>
          <p:grpSpPr>
            <a:xfrm>
              <a:off x="2837954" y="1533989"/>
              <a:ext cx="2937865" cy="1612882"/>
              <a:chOff x="2837954" y="1781639"/>
              <a:chExt cx="2937865" cy="161288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4173348" y="2588080"/>
                <a:ext cx="267078" cy="5742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67078" y="0"/>
                    </a:moveTo>
                    <a:lnTo>
                      <a:pt x="133539" y="0"/>
                    </a:lnTo>
                    <a:lnTo>
                      <a:pt x="133539" y="574219"/>
                    </a:lnTo>
                    <a:lnTo>
                      <a:pt x="0" y="574219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sp>
          <p:sp>
            <p:nvSpPr>
              <p:cNvPr id="69" name="Freeform 68"/>
              <p:cNvSpPr/>
              <p:nvPr/>
            </p:nvSpPr>
            <p:spPr>
              <a:xfrm>
                <a:off x="4173348" y="2542360"/>
                <a:ext cx="267078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67078" y="45720"/>
                    </a:moveTo>
                    <a:lnTo>
                      <a:pt x="0" y="4572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sp>
          <p:sp>
            <p:nvSpPr>
              <p:cNvPr id="70" name="Freeform 69"/>
              <p:cNvSpPr/>
              <p:nvPr/>
            </p:nvSpPr>
            <p:spPr>
              <a:xfrm>
                <a:off x="4173348" y="2013861"/>
                <a:ext cx="267078" cy="5742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67078" y="574219"/>
                    </a:moveTo>
                    <a:lnTo>
                      <a:pt x="133539" y="574219"/>
                    </a:lnTo>
                    <a:lnTo>
                      <a:pt x="1335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sp>
          <p:sp>
            <p:nvSpPr>
              <p:cNvPr id="71" name="Freeform 70"/>
              <p:cNvSpPr/>
              <p:nvPr/>
            </p:nvSpPr>
            <p:spPr>
              <a:xfrm>
                <a:off x="4440426" y="2384433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Oxide Ore: Hydrometallurgy</a:t>
                </a: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837954" y="1781639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Heap Leaching</a:t>
                </a: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837954" y="2384433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Solvent Extraction</a:t>
                </a: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2837954" y="2987227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Electrowinning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316726" y="103775"/>
              <a:ext cx="1335393" cy="1564653"/>
              <a:chOff x="9088626" y="97686"/>
              <a:chExt cx="1335393" cy="1564653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9088626" y="97686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Mining</a:t>
                </a: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9088626" y="680826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Transporting</a:t>
                </a: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9088626" y="1255045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Primary Crushing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150761" y="1275454"/>
              <a:ext cx="2937865" cy="2129951"/>
              <a:chOff x="7486154" y="3551921"/>
              <a:chExt cx="2937865" cy="2129951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8821548" y="4616897"/>
                <a:ext cx="267078" cy="8613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133539" y="0"/>
                    </a:lnTo>
                    <a:lnTo>
                      <a:pt x="133539" y="861328"/>
                    </a:lnTo>
                    <a:lnTo>
                      <a:pt x="267078" y="861328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7" name="Freeform 56"/>
              <p:cNvSpPr/>
              <p:nvPr/>
            </p:nvSpPr>
            <p:spPr>
              <a:xfrm>
                <a:off x="8821548" y="4616897"/>
                <a:ext cx="267078" cy="28710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133539" y="0"/>
                    </a:lnTo>
                    <a:lnTo>
                      <a:pt x="133539" y="287109"/>
                    </a:lnTo>
                    <a:lnTo>
                      <a:pt x="267078" y="287109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8" name="Freeform 57"/>
              <p:cNvSpPr/>
              <p:nvPr/>
            </p:nvSpPr>
            <p:spPr>
              <a:xfrm>
                <a:off x="8821548" y="4329788"/>
                <a:ext cx="267078" cy="28710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87109"/>
                    </a:moveTo>
                    <a:lnTo>
                      <a:pt x="133539" y="287109"/>
                    </a:lnTo>
                    <a:lnTo>
                      <a:pt x="133539" y="0"/>
                    </a:lnTo>
                    <a:lnTo>
                      <a:pt x="267078" y="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59" name="Freeform 58"/>
              <p:cNvSpPr/>
              <p:nvPr/>
            </p:nvSpPr>
            <p:spPr>
              <a:xfrm>
                <a:off x="8821548" y="3755569"/>
                <a:ext cx="267078" cy="86132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861328"/>
                    </a:moveTo>
                    <a:lnTo>
                      <a:pt x="133539" y="861328"/>
                    </a:lnTo>
                    <a:lnTo>
                      <a:pt x="133539" y="0"/>
                    </a:lnTo>
                    <a:lnTo>
                      <a:pt x="267078" y="0"/>
                    </a:lnTo>
                  </a:path>
                </a:pathLst>
              </a:custGeom>
              <a:noFill/>
              <a:ln w="12700" cap="flat" cmpd="sng" algn="ctr">
                <a:solidFill>
                  <a:srgbClr val="ED7D31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60" name="Freeform 59"/>
              <p:cNvSpPr/>
              <p:nvPr/>
            </p:nvSpPr>
            <p:spPr>
              <a:xfrm>
                <a:off x="7486154" y="4413250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Sulfide Ore: Pyrometallurgy</a:t>
                </a: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9088626" y="3551921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Froth Floatation</a:t>
                </a: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9088626" y="4126140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Thickening</a:t>
                </a: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9088626" y="4700359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Smelting</a:t>
                </a: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9088626" y="5274578"/>
                <a:ext cx="1335393" cy="407294"/>
              </a:xfrm>
              <a:custGeom>
                <a:avLst/>
                <a:gdLst>
                  <a:gd name="connsiteX0" fmla="*/ 0 w 1335393"/>
                  <a:gd name="connsiteY0" fmla="*/ 0 h 407294"/>
                  <a:gd name="connsiteX1" fmla="*/ 1335393 w 1335393"/>
                  <a:gd name="connsiteY1" fmla="*/ 0 h 407294"/>
                  <a:gd name="connsiteX2" fmla="*/ 1335393 w 1335393"/>
                  <a:gd name="connsiteY2" fmla="*/ 407294 h 407294"/>
                  <a:gd name="connsiteX3" fmla="*/ 0 w 1335393"/>
                  <a:gd name="connsiteY3" fmla="*/ 407294 h 407294"/>
                  <a:gd name="connsiteX4" fmla="*/ 0 w 1335393"/>
                  <a:gd name="connsiteY4" fmla="*/ 0 h 4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5393" h="407294">
                    <a:moveTo>
                      <a:pt x="0" y="0"/>
                    </a:moveTo>
                    <a:lnTo>
                      <a:pt x="1335393" y="0"/>
                    </a:lnTo>
                    <a:lnTo>
                      <a:pt x="1335393" y="407294"/>
                    </a:lnTo>
                    <a:lnTo>
                      <a:pt x="0" y="407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Electrolysis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5316726" y="3054791"/>
              <a:ext cx="1335393" cy="815616"/>
            </a:xfrm>
            <a:custGeom>
              <a:avLst/>
              <a:gdLst>
                <a:gd name="connsiteX0" fmla="*/ 0 w 1335393"/>
                <a:gd name="connsiteY0" fmla="*/ 0 h 407294"/>
                <a:gd name="connsiteX1" fmla="*/ 1335393 w 1335393"/>
                <a:gd name="connsiteY1" fmla="*/ 0 h 407294"/>
                <a:gd name="connsiteX2" fmla="*/ 1335393 w 1335393"/>
                <a:gd name="connsiteY2" fmla="*/ 407294 h 407294"/>
                <a:gd name="connsiteX3" fmla="*/ 0 w 1335393"/>
                <a:gd name="connsiteY3" fmla="*/ 407294 h 407294"/>
                <a:gd name="connsiteX4" fmla="*/ 0 w 1335393"/>
                <a:gd name="connsiteY4" fmla="*/ 0 h 40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5393" h="407294">
                  <a:moveTo>
                    <a:pt x="0" y="0"/>
                  </a:moveTo>
                  <a:lnTo>
                    <a:pt x="1335393" y="0"/>
                  </a:lnTo>
                  <a:lnTo>
                    <a:pt x="1335393" y="407294"/>
                  </a:lnTo>
                  <a:lnTo>
                    <a:pt x="0" y="407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285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Final Product: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99.99% pure copper cathode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553075" y="1701928"/>
              <a:ext cx="257175" cy="40729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>
            <a:xfrm>
              <a:off x="6155523" y="1701928"/>
              <a:ext cx="257175" cy="40729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5543550" y="2606803"/>
              <a:ext cx="257175" cy="40729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 flipV="1">
              <a:off x="6145998" y="2606803"/>
              <a:ext cx="257175" cy="40729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3505650" y="1969858"/>
              <a:ext cx="0" cy="13936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>
            <a:xfrm>
              <a:off x="3525150" y="2571638"/>
              <a:ext cx="0" cy="139364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>
            <a:xfrm>
              <a:off x="5984422" y="535244"/>
              <a:ext cx="0" cy="12669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>
            <a:xfrm>
              <a:off x="6003922" y="1118579"/>
              <a:ext cx="0" cy="12669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>
              <a:off x="8404601" y="1703068"/>
              <a:ext cx="0" cy="12669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>
              <a:off x="8424101" y="2277483"/>
              <a:ext cx="0" cy="12669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>
            <a:xfrm>
              <a:off x="8424930" y="2852837"/>
              <a:ext cx="0" cy="126695"/>
            </a:xfrm>
            <a:prstGeom prst="straightConnector1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39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and Transporting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95" y="1788393"/>
            <a:ext cx="4233736" cy="4489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926" y="1787438"/>
            <a:ext cx="3859979" cy="449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Crusher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9352"/>
            <a:ext cx="9144000" cy="1302691"/>
          </a:xfrm>
        </p:spPr>
        <p:txBody>
          <a:bodyPr/>
          <a:lstStyle/>
          <a:p>
            <a:pPr marL="118872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primary crusher reduces the size of the ore from boulder to golf ball-sized </a:t>
            </a:r>
            <a:r>
              <a:rPr lang="en-US" dirty="0" smtClean="0"/>
              <a:t>rocks</a:t>
            </a:r>
            <a:endParaRPr lang="en-US" dirty="0"/>
          </a:p>
        </p:txBody>
      </p:sp>
      <p:pic>
        <p:nvPicPr>
          <p:cNvPr id="3" name="Picture 2" descr="Bagdad_A1218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312" y="2733219"/>
            <a:ext cx="4651375" cy="3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7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9027"/>
            <a:ext cx="8077200" cy="722857"/>
          </a:xfrm>
        </p:spPr>
        <p:txBody>
          <a:bodyPr/>
          <a:lstStyle/>
          <a:p>
            <a:pPr algn="ctr"/>
            <a:r>
              <a:rPr lang="en-US" dirty="0" smtClean="0"/>
              <a:t>Processing of Oxide 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9250" y="6051884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(For example, Cyprus Tohono Mine)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163" y="577360"/>
            <a:ext cx="3871296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Copper Oxide 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69042" cy="48595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/>
              <a:t>Oxide ores are generally processed using </a:t>
            </a:r>
            <a:r>
              <a:rPr lang="en-US" sz="3500" b="1" dirty="0" smtClean="0">
                <a:solidFill>
                  <a:schemeClr val="accent2"/>
                </a:solidFill>
              </a:rPr>
              <a:t>hydrometallurgy</a:t>
            </a:r>
          </a:p>
          <a:p>
            <a:pPr>
              <a:lnSpc>
                <a:spcPct val="120000"/>
              </a:lnSpc>
            </a:pPr>
            <a:r>
              <a:rPr lang="en-US" sz="3500" dirty="0" smtClean="0"/>
              <a:t>Mining considerations: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Oxide ore is usually lower-grade (contains less copper)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Oxide ore is often more </a:t>
            </a:r>
            <a:r>
              <a:rPr lang="en-US" dirty="0"/>
              <a:t>abundant near the surface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Hydrometallurgy process is less expensive</a:t>
            </a:r>
            <a:endParaRPr lang="en-US" dirty="0"/>
          </a:p>
        </p:txBody>
      </p:sp>
      <p:pic>
        <p:nvPicPr>
          <p:cNvPr id="5" name="Picture 4" descr="Swallow_A18361_0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64" y="2494148"/>
            <a:ext cx="3473013" cy="26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Hydrometallurgy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aqueous (water-based) solutions to </a:t>
            </a:r>
            <a:r>
              <a:rPr lang="en-US" dirty="0" smtClean="0"/>
              <a:t>extract and purify </a:t>
            </a:r>
            <a:r>
              <a:rPr lang="en-US" dirty="0"/>
              <a:t>copper from copper oxide ores, usually in three </a:t>
            </a:r>
            <a:r>
              <a:rPr lang="en-US" dirty="0" smtClean="0"/>
              <a:t>steps: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eap leaching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olvent extraction</a:t>
            </a:r>
          </a:p>
          <a:p>
            <a:pPr lvl="1"/>
            <a:r>
              <a:rPr lang="en-US" dirty="0" smtClean="0"/>
              <a:t>Electrowinning</a:t>
            </a:r>
            <a:endParaRPr lang="en-US" dirty="0"/>
          </a:p>
        </p:txBody>
      </p:sp>
      <p:pic>
        <p:nvPicPr>
          <p:cNvPr id="5" name="Picture 4" descr="Inspiration_A827_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9376" y="2471574"/>
            <a:ext cx="2838123" cy="45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Heap Leaching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08176"/>
            <a:ext cx="9144000" cy="54498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Uses percolating </a:t>
            </a:r>
            <a:r>
              <a:rPr lang="en-US" dirty="0"/>
              <a:t>chemical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solutions </a:t>
            </a:r>
            <a:r>
              <a:rPr lang="en-US" dirty="0"/>
              <a:t>to leach out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metals from the ore</a:t>
            </a:r>
          </a:p>
          <a:p>
            <a:r>
              <a:rPr lang="en-US" dirty="0" smtClean="0"/>
              <a:t>Commonly used for low-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grade ore</a:t>
            </a:r>
          </a:p>
          <a:p>
            <a:r>
              <a:rPr lang="en-US" dirty="0" smtClean="0"/>
              <a:t>Process consists of:</a:t>
            </a:r>
          </a:p>
          <a:p>
            <a:pPr lvl="1"/>
            <a:r>
              <a:rPr lang="en-US" dirty="0" smtClean="0"/>
              <a:t>Crushed </a:t>
            </a:r>
            <a:r>
              <a:rPr lang="en-US" dirty="0"/>
              <a:t>ore is piled i</a:t>
            </a:r>
            <a:r>
              <a:rPr lang="en-US" dirty="0" smtClean="0"/>
              <a:t>nto </a:t>
            </a:r>
            <a:r>
              <a:rPr lang="en-US" dirty="0"/>
              <a:t>a </a:t>
            </a:r>
            <a:r>
              <a:rPr lang="en-US" dirty="0" smtClean="0"/>
              <a:t>heap on a slope (impenetrable layer) </a:t>
            </a:r>
            <a:endParaRPr lang="en-US" dirty="0"/>
          </a:p>
          <a:p>
            <a:pPr lvl="1"/>
            <a:r>
              <a:rPr lang="en-US" dirty="0" smtClean="0"/>
              <a:t>Leaching </a:t>
            </a:r>
            <a:r>
              <a:rPr lang="en-US" dirty="0"/>
              <a:t>reagent (dilute sulfuric acid) is sprayed </a:t>
            </a:r>
            <a:r>
              <a:rPr lang="en-US" dirty="0" smtClean="0"/>
              <a:t>and trickles though heap to dissolve </a:t>
            </a:r>
            <a:r>
              <a:rPr lang="en-US" dirty="0"/>
              <a:t>copper from the </a:t>
            </a:r>
            <a:r>
              <a:rPr lang="en-US" dirty="0" smtClean="0"/>
              <a:t>ore</a:t>
            </a:r>
          </a:p>
          <a:p>
            <a:pPr lvl="1"/>
            <a:r>
              <a:rPr lang="en-US" dirty="0" smtClean="0"/>
              <a:t>Pregnant </a:t>
            </a:r>
            <a:r>
              <a:rPr lang="en-US" dirty="0"/>
              <a:t>leach </a:t>
            </a:r>
            <a:r>
              <a:rPr lang="en-US" dirty="0" smtClean="0"/>
              <a:t>solution and copper sulfate is </a:t>
            </a:r>
            <a:r>
              <a:rPr lang="en-US" dirty="0"/>
              <a:t>collected in a small </a:t>
            </a:r>
            <a:r>
              <a:rPr lang="en-US" dirty="0" smtClean="0"/>
              <a:t>pool</a:t>
            </a:r>
          </a:p>
          <a:p>
            <a:pPr lvl="1"/>
            <a:r>
              <a:rPr lang="en-US" dirty="0" smtClean="0"/>
              <a:t>Copper compound contains between </a:t>
            </a:r>
            <a:r>
              <a:rPr lang="en-US" b="1" dirty="0" smtClean="0">
                <a:solidFill>
                  <a:schemeClr val="accent5"/>
                </a:solidFill>
              </a:rPr>
              <a:t>60-70% copper</a:t>
            </a:r>
            <a:endParaRPr lang="en-US" dirty="0"/>
          </a:p>
        </p:txBody>
      </p:sp>
      <p:pic>
        <p:nvPicPr>
          <p:cNvPr id="3" name="Picture 2" descr="Bagdad_A1258_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012" y="1471676"/>
            <a:ext cx="4460864" cy="24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Solvent Extraction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408176"/>
            <a:ext cx="9144000" cy="5449823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immiscible (un-mixing) liquids are stirred and allowed to separate, causing the </a:t>
            </a:r>
            <a:r>
              <a:rPr lang="en-US" dirty="0" smtClean="0"/>
              <a:t>copper </a:t>
            </a:r>
            <a:r>
              <a:rPr lang="en-US" dirty="0"/>
              <a:t>to move from one liquid to the </a:t>
            </a:r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Pregnant </a:t>
            </a:r>
            <a:r>
              <a:rPr lang="en-US" dirty="0"/>
              <a:t>leach solution </a:t>
            </a:r>
            <a:r>
              <a:rPr lang="en-US" dirty="0" smtClean="0"/>
              <a:t>is mixed with a solvent</a:t>
            </a:r>
          </a:p>
          <a:p>
            <a:pPr lvl="1"/>
            <a:r>
              <a:rPr lang="en-US" dirty="0" smtClean="0"/>
              <a:t>Copper </a:t>
            </a:r>
            <a:r>
              <a:rPr lang="en-US" dirty="0"/>
              <a:t>moves from the leach solution into the </a:t>
            </a:r>
            <a:r>
              <a:rPr lang="en-US" dirty="0" smtClean="0"/>
              <a:t>solvent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iquids separate </a:t>
            </a:r>
            <a:r>
              <a:rPr lang="en-US" dirty="0"/>
              <a:t>based on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solubility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opper remains in solvent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mpurities remain </a:t>
            </a:r>
            <a:r>
              <a:rPr lang="en-US" dirty="0"/>
              <a:t>in the </a:t>
            </a:r>
            <a:r>
              <a:rPr lang="en-US" dirty="0" smtClean="0"/>
              <a:t>leach</a:t>
            </a:r>
          </a:p>
          <a:p>
            <a:pPr marL="768096" lvl="2" indent="0">
              <a:buNone/>
            </a:pPr>
            <a:r>
              <a:rPr lang="en-US" dirty="0"/>
              <a:t> </a:t>
            </a:r>
            <a:r>
              <a:rPr lang="en-US" dirty="0" smtClean="0"/>
              <a:t>   solution (which is recycled)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MorenciMine_A12357_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921" y="4133849"/>
            <a:ext cx="3895079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Copper Ores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Copper ores are complex</a:t>
            </a:r>
          </a:p>
          <a:p>
            <a:pPr lvl="1"/>
            <a:r>
              <a:rPr lang="en-US" dirty="0" smtClean="0"/>
              <a:t>Can contain metals, other elements, and non-metallic minerals</a:t>
            </a:r>
          </a:p>
          <a:p>
            <a:r>
              <a:rPr lang="en-US" dirty="0" smtClean="0"/>
              <a:t>In the ore, copper is </a:t>
            </a:r>
            <a:r>
              <a:rPr lang="en-US" b="1" dirty="0" smtClean="0">
                <a:solidFill>
                  <a:schemeClr val="accent5"/>
                </a:solidFill>
              </a:rPr>
              <a:t>less than 1%</a:t>
            </a:r>
          </a:p>
          <a:p>
            <a:r>
              <a:rPr lang="en-US" dirty="0" smtClean="0"/>
              <a:t>Depending on the ore, it requires different mining and extraction processes to yield </a:t>
            </a:r>
            <a:r>
              <a:rPr lang="en-US" b="1" dirty="0" smtClean="0">
                <a:solidFill>
                  <a:schemeClr val="accent5"/>
                </a:solidFill>
              </a:rPr>
              <a:t>99.99% pure copper</a:t>
            </a:r>
          </a:p>
        </p:txBody>
      </p:sp>
    </p:spTree>
    <p:extLst>
      <p:ext uri="{BB962C8B-B14F-4D97-AF65-F5344CB8AC3E}">
        <p14:creationId xmlns:p14="http://schemas.microsoft.com/office/powerpoint/2010/main" val="10319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9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Heap Leaching and Solvent Extraction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1630258"/>
            <a:ext cx="7916779" cy="49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Electrowinning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807"/>
            <a:ext cx="8229600" cy="2435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Electrical </a:t>
            </a:r>
            <a:r>
              <a:rPr lang="en-US" sz="2800" dirty="0"/>
              <a:t>current </a:t>
            </a:r>
            <a:r>
              <a:rPr lang="en-US" sz="2800" dirty="0" smtClean="0"/>
              <a:t>passes through </a:t>
            </a:r>
            <a:r>
              <a:rPr lang="en-US" sz="2800" dirty="0"/>
              <a:t>an inert anode (positive electrode) and through the copper solution from the previous step, which acts as </a:t>
            </a:r>
            <a:r>
              <a:rPr lang="en-US" sz="2800" dirty="0" smtClean="0"/>
              <a:t>an electrolyte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84845"/>
            <a:ext cx="4054506" cy="348677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800" dirty="0"/>
              <a:t>Positively-charged copper ions (called cations) come out of solution and are plated onto a cathode (negative  electrode) as </a:t>
            </a:r>
            <a:r>
              <a:rPr lang="en-US" sz="2800" b="1" dirty="0">
                <a:solidFill>
                  <a:schemeClr val="accent5"/>
                </a:solidFill>
              </a:rPr>
              <a:t>~</a:t>
            </a:r>
            <a:r>
              <a:rPr lang="en-US" sz="2800" b="1" dirty="0" smtClean="0">
                <a:solidFill>
                  <a:schemeClr val="accent5"/>
                </a:solidFill>
              </a:rPr>
              <a:t>99.99% </a:t>
            </a:r>
            <a:r>
              <a:rPr lang="en-US" sz="2800" b="1" dirty="0">
                <a:solidFill>
                  <a:schemeClr val="accent5"/>
                </a:solidFill>
              </a:rPr>
              <a:t>pure </a:t>
            </a:r>
            <a:r>
              <a:rPr lang="en-US" sz="2800" b="1" dirty="0" smtClean="0">
                <a:solidFill>
                  <a:schemeClr val="accent5"/>
                </a:solidFill>
              </a:rPr>
              <a:t>copper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706" y="3228032"/>
            <a:ext cx="4572000" cy="3113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5859" y="6396335"/>
            <a:ext cx="5848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Electrowinning, Inspiration Consolidated Copper Co., Globe AZ. By </a:t>
            </a:r>
            <a:r>
              <a:rPr lang="en-US" sz="1200" i="1" dirty="0"/>
              <a:t>Keyes, Cornelius M</a:t>
            </a:r>
            <a:r>
              <a:rPr lang="en-US" sz="1200" i="1" dirty="0" smtClean="0"/>
              <a:t>. 1972. U.S</a:t>
            </a:r>
            <a:r>
              <a:rPr lang="en-US" sz="1200" i="1" dirty="0"/>
              <a:t>. National Archives and Records </a:t>
            </a:r>
            <a:r>
              <a:rPr lang="en-US" sz="1200" i="1" dirty="0" smtClean="0"/>
              <a:t>Administration. Public domain via </a:t>
            </a:r>
            <a:r>
              <a:rPr lang="en-US" sz="1200" i="1" dirty="0"/>
              <a:t>Wikimedia </a:t>
            </a:r>
            <a:r>
              <a:rPr lang="en-US" sz="1200" i="1" dirty="0" smtClean="0"/>
              <a:t>Commons.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483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Electrowinning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09" y="1774825"/>
            <a:ext cx="6644582" cy="4625975"/>
          </a:xfrm>
        </p:spPr>
      </p:pic>
    </p:spTree>
    <p:extLst>
      <p:ext uri="{BB962C8B-B14F-4D97-AF65-F5344CB8AC3E}">
        <p14:creationId xmlns:p14="http://schemas.microsoft.com/office/powerpoint/2010/main" val="1904792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29027"/>
            <a:ext cx="8077200" cy="722857"/>
          </a:xfrm>
        </p:spPr>
        <p:txBody>
          <a:bodyPr/>
          <a:lstStyle/>
          <a:p>
            <a:pPr algn="ctr"/>
            <a:r>
              <a:rPr lang="en-US" dirty="0" smtClean="0"/>
              <a:t>Processing of Sulfide 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127" y="6051884"/>
            <a:ext cx="318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(For example, Mission Mine)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215" y="577360"/>
            <a:ext cx="3798137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Copper Sulfide 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Sulfide ores are generally processed using </a:t>
            </a:r>
            <a:r>
              <a:rPr lang="en-US" b="1" dirty="0" smtClean="0">
                <a:solidFill>
                  <a:schemeClr val="accent2"/>
                </a:solidFill>
              </a:rPr>
              <a:t>pyrometallurgy</a:t>
            </a:r>
          </a:p>
          <a:p>
            <a:r>
              <a:rPr lang="en-US" dirty="0" smtClean="0"/>
              <a:t>Mining considerations: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Sulfide ore is often less abundant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Pyrometallurgy process is more expensive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Sulfide ore is often a higher-grade </a:t>
            </a:r>
            <a:r>
              <a:rPr lang="en-US" dirty="0"/>
              <a:t>ore (contains more copper)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Ultimately more copper can be extracted from sulfide ore deposits</a:t>
            </a:r>
          </a:p>
        </p:txBody>
      </p:sp>
    </p:spTree>
    <p:extLst>
      <p:ext uri="{BB962C8B-B14F-4D97-AF65-F5344CB8AC3E}">
        <p14:creationId xmlns:p14="http://schemas.microsoft.com/office/powerpoint/2010/main" val="3175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1789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dirty="0" smtClean="0"/>
              <a:t>Pyrometallurgy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1789" y="1774825"/>
            <a:ext cx="8229600" cy="46259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ses physical steps and high temperatures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extract and purify </a:t>
            </a:r>
            <a:r>
              <a:rPr lang="en-US" dirty="0">
                <a:solidFill>
                  <a:schemeClr val="bg1"/>
                </a:solidFill>
              </a:rPr>
              <a:t>copper from copper </a:t>
            </a:r>
            <a:r>
              <a:rPr lang="en-US" dirty="0" smtClean="0">
                <a:solidFill>
                  <a:schemeClr val="bg1"/>
                </a:solidFill>
              </a:rPr>
              <a:t>sulfide </a:t>
            </a:r>
            <a:r>
              <a:rPr lang="en-US" dirty="0">
                <a:solidFill>
                  <a:schemeClr val="bg1"/>
                </a:solidFill>
              </a:rPr>
              <a:t>ores, usually in </a:t>
            </a:r>
            <a:r>
              <a:rPr lang="en-US" dirty="0" smtClean="0">
                <a:solidFill>
                  <a:schemeClr val="bg1"/>
                </a:solidFill>
              </a:rPr>
              <a:t>four steps: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roth flotation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Thickening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Smelting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lectrolysis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71" y="6211669"/>
            <a:ext cx="457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Hot slag pours from smelter of Inspiration Consolidated Copper Company” by </a:t>
            </a:r>
            <a:r>
              <a:rPr lang="en-US" sz="1200" i="1" dirty="0">
                <a:solidFill>
                  <a:schemeClr val="bg1"/>
                </a:solidFill>
              </a:rPr>
              <a:t>Keyes, Cornelius </a:t>
            </a:r>
            <a:r>
              <a:rPr lang="en-US" sz="1200" i="1" dirty="0" smtClean="0">
                <a:solidFill>
                  <a:schemeClr val="bg1"/>
                </a:solidFill>
              </a:rPr>
              <a:t>M. 1972. U.S</a:t>
            </a:r>
            <a:r>
              <a:rPr lang="en-US" sz="1200" i="1" dirty="0">
                <a:solidFill>
                  <a:schemeClr val="bg1"/>
                </a:solidFill>
              </a:rPr>
              <a:t>. National Archives and Records Administration. </a:t>
            </a:r>
            <a:r>
              <a:rPr lang="en-US" sz="1200" i="1" dirty="0" smtClean="0">
                <a:solidFill>
                  <a:schemeClr val="bg1"/>
                </a:solidFill>
              </a:rPr>
              <a:t>Public </a:t>
            </a:r>
            <a:r>
              <a:rPr lang="en-US" sz="1200" i="1" dirty="0">
                <a:solidFill>
                  <a:schemeClr val="bg1"/>
                </a:solidFill>
              </a:rPr>
              <a:t>Domain via Wikimedia </a:t>
            </a:r>
            <a:r>
              <a:rPr lang="en-US" sz="1200" i="1" dirty="0" smtClean="0">
                <a:solidFill>
                  <a:schemeClr val="bg1"/>
                </a:solidFill>
              </a:rPr>
              <a:t>Commons.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Froth Flotation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988210" cy="46256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Crushed ore is further processed at a mill to fine sand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</a:t>
            </a:r>
            <a:r>
              <a:rPr lang="en-US" sz="2800" dirty="0" smtClean="0"/>
              <a:t>iquid is added to make a slurry (copper ore and gangue)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Chemical reagents are added to bind the copper and make it waterproof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410" y="2421653"/>
            <a:ext cx="4576073" cy="3019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7783" y="6535294"/>
            <a:ext cx="4576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"Froth flotation" by </a:t>
            </a:r>
            <a:r>
              <a:rPr lang="en-US" sz="1200" i="1" dirty="0" err="1" smtClean="0"/>
              <a:t>Andreslan</a:t>
            </a:r>
            <a:r>
              <a:rPr lang="en-US" sz="1200" i="1" dirty="0" smtClean="0"/>
              <a:t>. Public </a:t>
            </a:r>
            <a:r>
              <a:rPr lang="en-US" sz="1200" i="1" dirty="0"/>
              <a:t>Domain via Wikimedia </a:t>
            </a:r>
            <a:r>
              <a:rPr lang="en-US" sz="1200" i="1" dirty="0" smtClean="0"/>
              <a:t>Commons.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580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Froth Flotation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773936"/>
            <a:ext cx="4777992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Air is blown into the slurry to make bubbles, which carry the waterproof copper to the top of the tank where it is skimmed off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Impurities drop to the bottom of the tank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568" y="1774723"/>
            <a:ext cx="3467272" cy="46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77991" cy="462560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Copper froth poured into large tanks (thickeners)</a:t>
            </a:r>
          </a:p>
          <a:p>
            <a:r>
              <a:rPr lang="en-US" sz="3200" dirty="0" smtClean="0"/>
              <a:t>Bubbles break open, </a:t>
            </a:r>
            <a:r>
              <a:rPr lang="en-US" sz="3200" dirty="0" smtClean="0">
                <a:solidFill>
                  <a:srgbClr val="000000"/>
                </a:solidFill>
              </a:rPr>
              <a:t>copper solids settle at the bottom </a:t>
            </a:r>
          </a:p>
          <a:p>
            <a:pPr lvl="1"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Filtered to remove water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solidFill>
                  <a:srgbClr val="000000"/>
                </a:solidFill>
              </a:rPr>
              <a:t>Thickened </a:t>
            </a:r>
            <a:r>
              <a:rPr lang="en-US" sz="3200" dirty="0">
                <a:solidFill>
                  <a:srgbClr val="000000"/>
                </a:solidFill>
              </a:rPr>
              <a:t>copper </a:t>
            </a:r>
            <a:r>
              <a:rPr lang="en-US" sz="3200" dirty="0" smtClean="0">
                <a:solidFill>
                  <a:srgbClr val="000000"/>
                </a:solidFill>
              </a:rPr>
              <a:t>concentrate </a:t>
            </a:r>
            <a:r>
              <a:rPr lang="en-US" sz="3200" dirty="0">
                <a:solidFill>
                  <a:srgbClr val="000000"/>
                </a:solidFill>
              </a:rPr>
              <a:t>contains </a:t>
            </a:r>
            <a:r>
              <a:rPr lang="en-US" sz="3200" dirty="0" smtClean="0">
                <a:solidFill>
                  <a:srgbClr val="000000"/>
                </a:solidFill>
              </a:rPr>
              <a:t>metals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smtClean="0">
                <a:solidFill>
                  <a:srgbClr val="000000"/>
                </a:solidFill>
              </a:rPr>
              <a:t>impurities and </a:t>
            </a:r>
            <a:r>
              <a:rPr lang="en-US" sz="3200" b="1" dirty="0" smtClean="0">
                <a:solidFill>
                  <a:schemeClr val="accent5"/>
                </a:solidFill>
              </a:rPr>
              <a:t>~</a:t>
            </a:r>
            <a:r>
              <a:rPr lang="en-US" sz="3200" b="1" dirty="0">
                <a:solidFill>
                  <a:schemeClr val="accent5"/>
                </a:solidFill>
              </a:rPr>
              <a:t>30% copper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191" y="2575718"/>
            <a:ext cx="3717090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599" cy="2364730"/>
          </a:xfrm>
        </p:spPr>
        <p:txBody>
          <a:bodyPr>
            <a:normAutofit lnSpcReduction="10000"/>
          </a:bodyPr>
          <a:lstStyle/>
          <a:p>
            <a:pPr marL="438912" lvl="1" indent="-32004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C</a:t>
            </a:r>
            <a:r>
              <a:rPr lang="en-US" dirty="0" smtClean="0"/>
              <a:t>opper </a:t>
            </a:r>
            <a:r>
              <a:rPr lang="en-US" dirty="0"/>
              <a:t>concentrate is </a:t>
            </a:r>
            <a:r>
              <a:rPr lang="en-US" dirty="0" smtClean="0"/>
              <a:t>sent </a:t>
            </a:r>
            <a:r>
              <a:rPr lang="en-US" dirty="0"/>
              <a:t>through the smelting </a:t>
            </a:r>
            <a:r>
              <a:rPr lang="en-US" dirty="0" smtClean="0"/>
              <a:t>furnace (</a:t>
            </a:r>
            <a:r>
              <a:rPr lang="en-US" dirty="0"/>
              <a:t>2,300 </a:t>
            </a:r>
            <a:r>
              <a:rPr lang="en-US" dirty="0" smtClean="0"/>
              <a:t>°F)</a:t>
            </a:r>
          </a:p>
          <a:p>
            <a:pPr marL="841248" lvl="1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Converted </a:t>
            </a:r>
            <a:r>
              <a:rPr lang="en-US" sz="2400" dirty="0"/>
              <a:t>into molten liquid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dirty="0" smtClean="0"/>
              <a:t>Liquid is poured into slag-settling furnace to produce: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661" y="3763357"/>
            <a:ext cx="4531807" cy="300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715" y="4049479"/>
            <a:ext cx="414494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2438" defTabSz="914400">
              <a:spcAft>
                <a:spcPts val="600"/>
              </a:spcAft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n-US" sz="2400" dirty="0">
                <a:solidFill>
                  <a:prstClr val="black"/>
                </a:solidFill>
              </a:rPr>
              <a:t>Matte: mixture of copper, </a:t>
            </a:r>
            <a:r>
              <a:rPr lang="en-US" sz="2400" dirty="0" smtClean="0">
                <a:solidFill>
                  <a:prstClr val="black"/>
                </a:solidFill>
              </a:rPr>
              <a:t>sulfur, iron </a:t>
            </a:r>
            <a:r>
              <a:rPr lang="en-US" sz="2400" dirty="0" smtClean="0">
                <a:solidFill>
                  <a:schemeClr val="accent5"/>
                </a:solidFill>
              </a:rPr>
              <a:t>(</a:t>
            </a:r>
            <a:r>
              <a:rPr lang="en-US" sz="2400" b="1" dirty="0" smtClean="0">
                <a:solidFill>
                  <a:schemeClr val="accent5"/>
                </a:solidFill>
              </a:rPr>
              <a:t>~</a:t>
            </a:r>
            <a:r>
              <a:rPr lang="en-US" sz="2400" b="1" dirty="0">
                <a:solidFill>
                  <a:schemeClr val="accent5"/>
                </a:solidFill>
              </a:rPr>
              <a:t>58-60% copper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</a:p>
          <a:p>
            <a:pPr marL="914400" lvl="1" indent="-452438" defTabSz="914400">
              <a:spcAft>
                <a:spcPts val="600"/>
              </a:spcAft>
              <a:buClr>
                <a:srgbClr val="60B5CC"/>
              </a:buClr>
              <a:buSzPct val="90000"/>
              <a:buFont typeface="Wingdings"/>
              <a:buChar char=""/>
            </a:pPr>
            <a:r>
              <a:rPr lang="en-US" sz="2400" dirty="0">
                <a:solidFill>
                  <a:prstClr val="black"/>
                </a:solidFill>
              </a:rPr>
              <a:t>Slag: dense, </a:t>
            </a:r>
            <a:r>
              <a:rPr lang="en-US" sz="2400" dirty="0" smtClean="0">
                <a:solidFill>
                  <a:prstClr val="black"/>
                </a:solidFill>
              </a:rPr>
              <a:t>glassy </a:t>
            </a:r>
            <a:r>
              <a:rPr lang="en-US" sz="2400" dirty="0">
                <a:solidFill>
                  <a:prstClr val="black"/>
                </a:solidFill>
              </a:rPr>
              <a:t>material </a:t>
            </a:r>
            <a:r>
              <a:rPr lang="en-US" sz="2400" dirty="0" smtClean="0">
                <a:solidFill>
                  <a:prstClr val="black"/>
                </a:solidFill>
              </a:rPr>
              <a:t>containing silica and </a:t>
            </a:r>
            <a:r>
              <a:rPr lang="en-US" sz="2400" dirty="0">
                <a:solidFill>
                  <a:prstClr val="black"/>
                </a:solidFill>
              </a:rPr>
              <a:t>other impurities</a:t>
            </a:r>
          </a:p>
        </p:txBody>
      </p:sp>
    </p:spTree>
    <p:extLst>
      <p:ext uri="{BB962C8B-B14F-4D97-AF65-F5344CB8AC3E}">
        <p14:creationId xmlns:p14="http://schemas.microsoft.com/office/powerpoint/2010/main" val="31030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Copper, its Occurrence, and Use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Historical and Modern Copper </a:t>
            </a:r>
            <a:r>
              <a:rPr lang="en-US" sz="3600" b="1" dirty="0" smtClean="0">
                <a:solidFill>
                  <a:schemeClr val="accent1"/>
                </a:solidFill>
              </a:rPr>
              <a:t>Use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31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Molten matte copper is sent to the converter furnace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Impurities are burned off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Forms yellow blister copper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smtClean="0">
                <a:solidFill>
                  <a:schemeClr val="accent5"/>
                </a:solidFill>
              </a:rPr>
              <a:t>98% copper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Molten blister copper is sent to the anode smelter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Oxygen is burned off, forming blue-green anode copper</a:t>
            </a:r>
          </a:p>
        </p:txBody>
      </p:sp>
    </p:spTree>
    <p:extLst>
      <p:ext uri="{BB962C8B-B14F-4D97-AF65-F5344CB8AC3E}">
        <p14:creationId xmlns:p14="http://schemas.microsoft.com/office/powerpoint/2010/main" val="12833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Smelting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41882" y="-2143651"/>
            <a:ext cx="3121798" cy="77521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Molten anode copper is poured into molds called anode-casting wheels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Cooled anode slabs are </a:t>
            </a:r>
            <a:r>
              <a:rPr lang="en-US" sz="2400" b="1" dirty="0" smtClean="0">
                <a:solidFill>
                  <a:schemeClr val="accent5"/>
                </a:solidFill>
              </a:rPr>
              <a:t>99% pure copper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Now copper-colored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2 inches thick, 3 feet wide, 3.5 feet high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Weigh 750 </a:t>
            </a:r>
            <a:r>
              <a:rPr lang="en-US" dirty="0" smtClean="0"/>
              <a:t>pounds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44" y="3006886"/>
            <a:ext cx="3675311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611" y="3007639"/>
            <a:ext cx="4004268" cy="35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 </a:t>
            </a:r>
            <a:r>
              <a:rPr lang="en-US" dirty="0"/>
              <a:t>slabs </a:t>
            </a:r>
            <a:r>
              <a:rPr lang="en-US" dirty="0" smtClean="0"/>
              <a:t>are hung </a:t>
            </a:r>
            <a:r>
              <a:rPr lang="en-US" dirty="0"/>
              <a:t>in a large </a:t>
            </a:r>
            <a:r>
              <a:rPr lang="en-US" dirty="0" smtClean="0"/>
              <a:t>tank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Act as positive electrodes </a:t>
            </a:r>
          </a:p>
          <a:p>
            <a:r>
              <a:rPr lang="en-US" dirty="0" smtClean="0"/>
              <a:t>Thin </a:t>
            </a:r>
            <a:r>
              <a:rPr lang="en-US" dirty="0"/>
              <a:t>sheets of pure </a:t>
            </a:r>
            <a:r>
              <a:rPr lang="en-US" dirty="0" smtClean="0"/>
              <a:t>copper (15 </a:t>
            </a:r>
            <a:r>
              <a:rPr lang="en-US" dirty="0" err="1" smtClean="0"/>
              <a:t>lb</a:t>
            </a:r>
            <a:r>
              <a:rPr lang="en-US" dirty="0" smtClean="0"/>
              <a:t>) are hung </a:t>
            </a:r>
            <a:r>
              <a:rPr lang="en-US" dirty="0"/>
              <a:t>in between </a:t>
            </a:r>
            <a:r>
              <a:rPr lang="en-US" dirty="0" smtClean="0"/>
              <a:t>anodes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Act as cathodes/negative electrodes</a:t>
            </a:r>
          </a:p>
          <a:p>
            <a:r>
              <a:rPr lang="en-US" dirty="0" smtClean="0"/>
              <a:t>Tank is filled with electrolyte </a:t>
            </a:r>
            <a:r>
              <a:rPr lang="en-US" dirty="0"/>
              <a:t>solution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Copper sulfate and </a:t>
            </a:r>
            <a:r>
              <a:rPr lang="en-US" dirty="0" smtClean="0"/>
              <a:t>sulfuric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current is applied</a:t>
            </a:r>
          </a:p>
          <a:p>
            <a:r>
              <a:rPr lang="en-US" dirty="0"/>
              <a:t>Positively-charged </a:t>
            </a:r>
            <a:r>
              <a:rPr lang="en-US" dirty="0" smtClean="0"/>
              <a:t>copper </a:t>
            </a:r>
            <a:r>
              <a:rPr lang="en-US" dirty="0"/>
              <a:t>ions (cations) leave the anode (positive electrode)</a:t>
            </a:r>
          </a:p>
          <a:p>
            <a:r>
              <a:rPr lang="en-US" dirty="0"/>
              <a:t>Cations move through the electrolyte solution and are plated on the cathode  (negative electrode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pic>
        <p:nvPicPr>
          <p:cNvPr id="4" name="Picture 3" descr="Macintosh HD:Users:dmoreno:Desktop:Electrolysi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44" y="1605516"/>
            <a:ext cx="7375912" cy="5082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2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metals and impurities also leave the </a:t>
            </a:r>
            <a:r>
              <a:rPr lang="en-US" dirty="0" smtClean="0"/>
              <a:t>anodes</a:t>
            </a:r>
          </a:p>
          <a:p>
            <a:pPr lvl="1"/>
            <a:r>
              <a:rPr lang="en-US" dirty="0" smtClean="0"/>
              <a:t>Drop </a:t>
            </a:r>
            <a:r>
              <a:rPr lang="en-US" dirty="0"/>
              <a:t>to the bottom of the tank or stay in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Can be </a:t>
            </a:r>
            <a:r>
              <a:rPr lang="en-US" dirty="0"/>
              <a:t>collected and </a:t>
            </a:r>
            <a:r>
              <a:rPr lang="en-US" dirty="0" smtClean="0"/>
              <a:t>refined </a:t>
            </a:r>
            <a:r>
              <a:rPr lang="en-US" dirty="0"/>
              <a:t>to recover other </a:t>
            </a:r>
            <a:r>
              <a:rPr lang="en-US" dirty="0" smtClean="0"/>
              <a:t>valuable metals </a:t>
            </a:r>
            <a:r>
              <a:rPr lang="en-US" dirty="0"/>
              <a:t>such as silver and </a:t>
            </a:r>
            <a:r>
              <a:rPr lang="en-US" dirty="0" smtClean="0"/>
              <a:t>gold</a:t>
            </a:r>
          </a:p>
          <a:p>
            <a:r>
              <a:rPr lang="en-US" dirty="0" smtClean="0"/>
              <a:t>After </a:t>
            </a:r>
            <a:r>
              <a:rPr lang="en-US" dirty="0"/>
              <a:t>14 days of </a:t>
            </a:r>
            <a:r>
              <a:rPr lang="en-US" dirty="0" smtClean="0"/>
              <a:t>electrolysis, the final products are copper cathodes</a:t>
            </a:r>
          </a:p>
          <a:p>
            <a:pPr lvl="1"/>
            <a:r>
              <a:rPr lang="en-US" dirty="0" smtClean="0"/>
              <a:t>Weigh </a:t>
            </a:r>
            <a:r>
              <a:rPr lang="en-US" dirty="0"/>
              <a:t>375 </a:t>
            </a:r>
            <a:r>
              <a:rPr lang="en-US" dirty="0" smtClean="0"/>
              <a:t>pounds</a:t>
            </a:r>
          </a:p>
          <a:p>
            <a:pPr lvl="1"/>
            <a:r>
              <a:rPr lang="en-US" dirty="0" smtClean="0"/>
              <a:t>Contain </a:t>
            </a:r>
            <a:r>
              <a:rPr lang="en-US" b="1" dirty="0" smtClean="0">
                <a:solidFill>
                  <a:schemeClr val="accent5"/>
                </a:solidFill>
              </a:rPr>
              <a:t>99.99% </a:t>
            </a:r>
            <a:r>
              <a:rPr lang="en-US" b="1" dirty="0">
                <a:solidFill>
                  <a:schemeClr val="accent5"/>
                </a:solidFill>
              </a:rPr>
              <a:t>pure </a:t>
            </a:r>
            <a:r>
              <a:rPr lang="en-US" b="1" dirty="0" smtClean="0">
                <a:solidFill>
                  <a:schemeClr val="accent5"/>
                </a:solidFill>
              </a:rPr>
              <a:t>copper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17686" y="480829"/>
            <a:ext cx="2133035" cy="146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Cathode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384827" y="3344025"/>
            <a:ext cx="2133035" cy="146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Tubes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97916" y="3344025"/>
            <a:ext cx="2133035" cy="146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Plates</a:t>
            </a:r>
            <a:endParaRPr lang="en-US" sz="3200" dirty="0"/>
          </a:p>
        </p:txBody>
      </p:sp>
      <p:sp>
        <p:nvSpPr>
          <p:cNvPr id="6" name="Bent-Up Arrow 5"/>
          <p:cNvSpPr/>
          <p:nvPr/>
        </p:nvSpPr>
        <p:spPr>
          <a:xfrm rot="10800000">
            <a:off x="1259630" y="2540796"/>
            <a:ext cx="3117406" cy="641107"/>
          </a:xfrm>
          <a:prstGeom prst="bent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10800000" flipH="1">
            <a:off x="4377035" y="2540795"/>
            <a:ext cx="3218049" cy="641107"/>
          </a:xfrm>
          <a:prstGeom prst="bentUp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273" y="480829"/>
            <a:ext cx="2107701" cy="1583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119" y="4927913"/>
            <a:ext cx="2323681" cy="166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15" y="4903255"/>
            <a:ext cx="1836230" cy="151702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4302073" y="1947979"/>
            <a:ext cx="198745" cy="123392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61177" y="3344025"/>
            <a:ext cx="2133035" cy="14671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Wires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6458" y="4928052"/>
            <a:ext cx="2247754" cy="167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20" y="151412"/>
            <a:ext cx="2813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finished copper cathodes can then be made into </a:t>
            </a:r>
            <a:r>
              <a:rPr lang="en-US" sz="2400" dirty="0" smtClean="0"/>
              <a:t>plates, wires</a:t>
            </a:r>
            <a:r>
              <a:rPr lang="en-US" sz="2400" dirty="0"/>
              <a:t>, </a:t>
            </a:r>
            <a:r>
              <a:rPr lang="en-US" sz="2400" dirty="0" smtClean="0"/>
              <a:t>tubes</a:t>
            </a:r>
            <a:r>
              <a:rPr lang="en-US" sz="2400" dirty="0"/>
              <a:t>, and other copper products.</a:t>
            </a:r>
          </a:p>
        </p:txBody>
      </p:sp>
    </p:spTree>
    <p:extLst>
      <p:ext uri="{BB962C8B-B14F-4D97-AF65-F5344CB8AC3E}">
        <p14:creationId xmlns:p14="http://schemas.microsoft.com/office/powerpoint/2010/main" val="298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Copper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copper is an element, it can be infinitely recycled</a:t>
            </a:r>
          </a:p>
          <a:p>
            <a:r>
              <a:rPr lang="en-US" dirty="0" smtClean="0"/>
              <a:t>New </a:t>
            </a:r>
            <a:r>
              <a:rPr lang="en-US" dirty="0"/>
              <a:t>and old copper scrap or copper alloys can be melted, re-purified, and recycled into new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~50</a:t>
            </a:r>
            <a:r>
              <a:rPr lang="en-US" dirty="0"/>
              <a:t>% of copper used in the copper </a:t>
            </a:r>
            <a:r>
              <a:rPr lang="en-US" dirty="0" smtClean="0"/>
              <a:t>industry was recycled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2010, 770,000 metric tons of copper were recycled, at </a:t>
            </a:r>
            <a:r>
              <a:rPr lang="en-US" dirty="0" smtClean="0"/>
              <a:t>estimated </a:t>
            </a:r>
            <a:r>
              <a:rPr lang="en-US" dirty="0"/>
              <a:t>value of </a:t>
            </a:r>
            <a:r>
              <a:rPr lang="en-US" dirty="0" smtClean="0"/>
              <a:t>$6 billion</a:t>
            </a:r>
            <a:endParaRPr lang="en-US" dirty="0"/>
          </a:p>
        </p:txBody>
      </p:sp>
      <p:pic>
        <p:nvPicPr>
          <p:cNvPr id="1026" name="Picture 2" descr="http://www.publicdomainpictures.net/pictures/10000/velka/recycl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090" y="0"/>
            <a:ext cx="2008909" cy="14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6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Copper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Discovered: early 9000 BC in Middle East</a:t>
            </a:r>
          </a:p>
          <a:p>
            <a:r>
              <a:rPr lang="en-US" dirty="0" smtClean="0"/>
              <a:t>Early artifacts used native (pure) copper</a:t>
            </a:r>
          </a:p>
          <a:p>
            <a:pPr lvl="1"/>
            <a:r>
              <a:rPr lang="en-US" dirty="0" smtClean="0"/>
              <a:t>Utensils, tools, weapons, piping, ornaments, and jewelry</a:t>
            </a:r>
          </a:p>
          <a:p>
            <a:r>
              <a:rPr lang="en-US" dirty="0"/>
              <a:t>Chalcolithic </a:t>
            </a:r>
            <a:r>
              <a:rPr lang="en-US" dirty="0" smtClean="0"/>
              <a:t>period: ~3500-2500 BC</a:t>
            </a:r>
          </a:p>
          <a:p>
            <a:pPr lvl="1"/>
            <a:r>
              <a:rPr lang="en-US" dirty="0" smtClean="0"/>
              <a:t>Rise in the use and smelting of copper</a:t>
            </a:r>
          </a:p>
          <a:p>
            <a:pPr lvl="1"/>
            <a:r>
              <a:rPr lang="en-US" dirty="0" smtClean="0"/>
              <a:t>Discovery of bronze alloy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Early</a:t>
            </a:r>
            <a:r>
              <a:rPr lang="en-US" dirty="0" smtClean="0"/>
              <a:t> </a:t>
            </a:r>
            <a:r>
              <a:rPr lang="en-US" sz="3200" dirty="0" smtClean="0"/>
              <a:t>Romans discovered brass alloy</a:t>
            </a:r>
          </a:p>
          <a:p>
            <a:pPr lvl="1"/>
            <a:r>
              <a:rPr lang="en-US" dirty="0"/>
              <a:t>Copper and brass as currency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40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17396</TotalTime>
  <Words>3096</Words>
  <Application>Microsoft Office PowerPoint</Application>
  <PresentationFormat>On-screen Show (4:3)</PresentationFormat>
  <Paragraphs>478</Paragraphs>
  <Slides>87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MS Mincho</vt:lpstr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Copper Mining and Processing</vt:lpstr>
      <vt:lpstr>Learning Objectives</vt:lpstr>
      <vt:lpstr>Copper, its Occurrence, and Use</vt:lpstr>
      <vt:lpstr>What is Copper?</vt:lpstr>
      <vt:lpstr>Copper, its Occurrence, and Use</vt:lpstr>
      <vt:lpstr>Forms of Copper</vt:lpstr>
      <vt:lpstr>Copper Ores</vt:lpstr>
      <vt:lpstr>Copper, its Occurrence, and Use</vt:lpstr>
      <vt:lpstr>Historical Copper Use</vt:lpstr>
      <vt:lpstr>Historical Copper Use in the US</vt:lpstr>
      <vt:lpstr>Copper in our Modern Lives</vt:lpstr>
      <vt:lpstr>Major Modern Copper Uses</vt:lpstr>
      <vt:lpstr>World Consumption of Copper</vt:lpstr>
      <vt:lpstr>US Copper Production</vt:lpstr>
      <vt:lpstr>Copper Mining in Arizona</vt:lpstr>
      <vt:lpstr>Arizona: The “Five C’s”</vt:lpstr>
      <vt:lpstr>Copper and the Arizona Economy</vt:lpstr>
      <vt:lpstr>PowerPoint Presentation</vt:lpstr>
      <vt:lpstr>Copper Mining in Arizona</vt:lpstr>
      <vt:lpstr>Environmental Regulation</vt:lpstr>
      <vt:lpstr>Copper Mining on Tribal Lands</vt:lpstr>
      <vt:lpstr>Mining on Tribal Lands</vt:lpstr>
      <vt:lpstr>PowerPoint Presentation</vt:lpstr>
      <vt:lpstr>Copper Mining on Tribal Lands</vt:lpstr>
      <vt:lpstr>Tohono O’odham Nation</vt:lpstr>
      <vt:lpstr>Copper Mining on Tribal Lands</vt:lpstr>
      <vt:lpstr>Mission Mine</vt:lpstr>
      <vt:lpstr>Mission Mine</vt:lpstr>
      <vt:lpstr>Mission Mine</vt:lpstr>
      <vt:lpstr>Copper Mining on Tribal Lands</vt:lpstr>
      <vt:lpstr>Cyprus Tohono Mine</vt:lpstr>
      <vt:lpstr>Cyprus Tohono Mine</vt:lpstr>
      <vt:lpstr>Tribal Concerns with Mining</vt:lpstr>
      <vt:lpstr>Tribal Concerns</vt:lpstr>
      <vt:lpstr>Tribal Concerns</vt:lpstr>
      <vt:lpstr>Tribal Concerns</vt:lpstr>
      <vt:lpstr>Life Cycle of a Mine</vt:lpstr>
      <vt:lpstr>Life Cycle of a Mine</vt:lpstr>
      <vt:lpstr>Life Cycle of a Mine</vt:lpstr>
      <vt:lpstr>Prospecting/Exploration</vt:lpstr>
      <vt:lpstr>Prospecting</vt:lpstr>
      <vt:lpstr>Exploration</vt:lpstr>
      <vt:lpstr>Mineral Resource</vt:lpstr>
      <vt:lpstr>Mineral Resource</vt:lpstr>
      <vt:lpstr>Ore Reserve</vt:lpstr>
      <vt:lpstr>Ore Reserve</vt:lpstr>
      <vt:lpstr>General relationship between Mineral Resources and Ore Reserves</vt:lpstr>
      <vt:lpstr>Exploration</vt:lpstr>
      <vt:lpstr>Life Cycle of a Mine</vt:lpstr>
      <vt:lpstr>Development</vt:lpstr>
      <vt:lpstr>Development</vt:lpstr>
      <vt:lpstr>Development</vt:lpstr>
      <vt:lpstr>Life Cycle of a Mine</vt:lpstr>
      <vt:lpstr>Extraction</vt:lpstr>
      <vt:lpstr>Extraction</vt:lpstr>
      <vt:lpstr>Life Cycle of a Mine</vt:lpstr>
      <vt:lpstr>Closure/Reclamation</vt:lpstr>
      <vt:lpstr>Closure/Reclamation</vt:lpstr>
      <vt:lpstr>PowerPoint Presentation</vt:lpstr>
      <vt:lpstr>PowerPoint Presentation</vt:lpstr>
      <vt:lpstr>Processing of Copper Ores</vt:lpstr>
      <vt:lpstr>Processing of Copper Ores</vt:lpstr>
      <vt:lpstr>Mining and Transporting</vt:lpstr>
      <vt:lpstr>Primary Crusher</vt:lpstr>
      <vt:lpstr>Processing of Oxide Ore</vt:lpstr>
      <vt:lpstr>Processing Copper Oxide Ore </vt:lpstr>
      <vt:lpstr>Hydrometallurgy</vt:lpstr>
      <vt:lpstr>Heap Leaching</vt:lpstr>
      <vt:lpstr>Solvent Extraction</vt:lpstr>
      <vt:lpstr>Heap Leaching and Solvent Extraction</vt:lpstr>
      <vt:lpstr>Electrowinning</vt:lpstr>
      <vt:lpstr>Electrowinning</vt:lpstr>
      <vt:lpstr>Processing of Sulfide Ore</vt:lpstr>
      <vt:lpstr>Processing Copper Sulfide Ore </vt:lpstr>
      <vt:lpstr>Pyrometallurgy</vt:lpstr>
      <vt:lpstr>Froth Flotation</vt:lpstr>
      <vt:lpstr>Froth Flotation</vt:lpstr>
      <vt:lpstr>Thickening</vt:lpstr>
      <vt:lpstr>Smelting</vt:lpstr>
      <vt:lpstr>Smelting</vt:lpstr>
      <vt:lpstr>Smelting</vt:lpstr>
      <vt:lpstr>Electrolysis</vt:lpstr>
      <vt:lpstr>Electrolysis</vt:lpstr>
      <vt:lpstr>Electrolysis</vt:lpstr>
      <vt:lpstr>Electrolysis</vt:lpstr>
      <vt:lpstr>PowerPoint Presentation</vt:lpstr>
      <vt:lpstr>Recycling Copper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Stanley;Sarah Wilkinson</dc:creator>
  <cp:lastModifiedBy>Sarah Wilkinson</cp:lastModifiedBy>
  <cp:revision>475</cp:revision>
  <cp:lastPrinted>2012-06-14T14:29:44Z</cp:lastPrinted>
  <dcterms:created xsi:type="dcterms:W3CDTF">2012-05-30T21:01:36Z</dcterms:created>
  <dcterms:modified xsi:type="dcterms:W3CDTF">2015-10-02T19:24:29Z</dcterms:modified>
</cp:coreProperties>
</file>