
<file path=[Content_Types].xml><?xml version="1.0" encoding="utf-8"?>
<Types xmlns="http://schemas.openxmlformats.org/package/2006/content-types">
  <Default Extension="jpg" ContentType="image/jpeg"/>
  <Default Extension="xml" ContentType="application/xml"/>
  <Default Extension="jpeg" ContentType="image/jpeg"/>
  <Default Extension="gif" ContentType="image/gif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339" r:id="rId3"/>
    <p:sldId id="334" r:id="rId4"/>
    <p:sldId id="336" r:id="rId5"/>
    <p:sldId id="337" r:id="rId6"/>
    <p:sldId id="338" r:id="rId7"/>
    <p:sldId id="340" r:id="rId8"/>
    <p:sldId id="343" r:id="rId9"/>
    <p:sldId id="326" r:id="rId10"/>
    <p:sldId id="344" r:id="rId11"/>
    <p:sldId id="345" r:id="rId12"/>
    <p:sldId id="361" r:id="rId13"/>
    <p:sldId id="328" r:id="rId14"/>
    <p:sldId id="346" r:id="rId15"/>
    <p:sldId id="347" r:id="rId16"/>
    <p:sldId id="348" r:id="rId17"/>
    <p:sldId id="349" r:id="rId18"/>
    <p:sldId id="299" r:id="rId19"/>
    <p:sldId id="302" r:id="rId20"/>
    <p:sldId id="354" r:id="rId21"/>
    <p:sldId id="350" r:id="rId22"/>
    <p:sldId id="352" r:id="rId23"/>
    <p:sldId id="353" r:id="rId24"/>
    <p:sldId id="356" r:id="rId25"/>
    <p:sldId id="351" r:id="rId26"/>
    <p:sldId id="355" r:id="rId27"/>
    <p:sldId id="357" r:id="rId28"/>
    <p:sldId id="358" r:id="rId29"/>
    <p:sldId id="360" r:id="rId30"/>
    <p:sldId id="359" r:id="rId3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925" y="0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CF4859-96FE-F647-AD96-62CF7866FF28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925" y="8831263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BBEEF3-1ACF-0A47-A00A-9DD2DD2BC9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72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C45489-6E7C-074B-B80F-74DF671331C7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64" tIns="46582" rIns="93164" bIns="4658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4838"/>
            <a:ext cx="5608638" cy="41846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260C20-E3CE-8B43-A5A3-29F27ECDC7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11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42EE4F-9562-594B-8559-EB687355DA04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265E532-005D-EE41-BA24-9AB55C219298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8AC779-3FEE-7B4F-8BCE-892B28822092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0C0454-5563-A24A-BB38-A115CC7912F0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195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/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6F86FEA9-6D33-D546-BC6E-CD41F49DAFC6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12DBC-EB65-054C-91CD-49F6BCE9BA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0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4AA9CC-1B37-5244-81E9-543376A95B6A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9F6C-9CB1-E545-92BE-9CFD8ACD87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1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DFBF00-4F18-2E4C-A070-3391C601D131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F58C4-D7CE-804B-BC19-103FD29EB1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1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412C58-DD3D-D049-9F23-46A9DEF43F99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CCB27-F3FC-FD4A-8A6F-CC9FFC9623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14E1-21AE-4B4C-A6B7-A85394562A88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304F1-8919-1246-8853-D4F83C9D46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1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40B899-CC12-D147-8511-2D00EA17EF3B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8F20-9567-8540-A90C-8A5FE37E2A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AFDFF8-7565-0A4A-AACA-AF04FF182D89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ACEE1-7203-4E46-918F-A031FA153E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4F3FA974-7D29-7646-A5CF-2FD3A1CD80EA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344BC-01AF-884D-BB99-F9BE9A5F93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4B081F-C36B-8642-B440-D2A696250B73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6D65C-C0CE-DE4F-8D97-FB00E58C2A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2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D279B1-A444-4248-9688-7E3179BEE21B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D374B-D4A7-BB4A-9D0B-174E871579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6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B6E1D7-6FFB-A747-8941-3A78E6ACDD0A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12E99-7547-B948-A9AA-1A586082DF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1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fld id="{70C8E951-BD00-6E4A-BB58-85E1EA8B560E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2"/>
                </a:solidFill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A8FB837A-BFA9-C141-BB8C-88ADB804815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37" r:id="rId2"/>
    <p:sldLayoutId id="2147483938" r:id="rId3"/>
    <p:sldLayoutId id="2147483939" r:id="rId4"/>
    <p:sldLayoutId id="2147483940" r:id="rId5"/>
    <p:sldLayoutId id="2147483947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charset="0"/>
        <a:buChar char="•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charset="0"/>
        <a:buChar char="▫"/>
        <a:defRPr sz="2600" kern="1200">
          <a:solidFill>
            <a:schemeClr val="accent2"/>
          </a:solidFill>
          <a:latin typeface="+mn-lt"/>
          <a:ea typeface="ＭＳ Ｐゴシック" pitchFamily="-105" charset="-128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400" kern="1200">
          <a:solidFill>
            <a:schemeClr val="accent1"/>
          </a:solidFill>
          <a:latin typeface="+mn-lt"/>
          <a:ea typeface="ＭＳ Ｐゴシック" pitchFamily="-105" charset="-128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200" kern="1200">
          <a:solidFill>
            <a:schemeClr val="accent1"/>
          </a:solidFill>
          <a:latin typeface="+mn-lt"/>
          <a:ea typeface="ＭＳ Ｐゴシック" pitchFamily="-105" charset="-128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charset="0"/>
        <a:buChar char="▫"/>
        <a:defRPr sz="2000" kern="1200">
          <a:solidFill>
            <a:srgbClr val="A04DA3"/>
          </a:solidFill>
          <a:latin typeface="+mn-lt"/>
          <a:ea typeface="ＭＳ Ｐゴシック" pitchFamily="-105" charset="-128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3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5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5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2438400"/>
          </a:xfrm>
        </p:spPr>
        <p:txBody>
          <a:bodyPr/>
          <a:lstStyle/>
          <a:p>
            <a:pPr eaLnBrk="1" hangingPunct="1"/>
            <a:r>
              <a:rPr lang="en-US" sz="8000" b="1">
                <a:latin typeface="Trebuchet MS" charset="0"/>
                <a:ea typeface="ＭＳ Ｐゴシック" charset="0"/>
                <a:cs typeface="ＭＳ Ｐゴシック" charset="0"/>
              </a:rPr>
              <a:t>Pesticides</a:t>
            </a:r>
            <a:endParaRPr lang="en-US" sz="80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ubtitle 3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4953000" cy="1752600"/>
          </a:xfrm>
        </p:spPr>
        <p:txBody>
          <a:bodyPr/>
          <a:lstStyle/>
          <a:p>
            <a:pPr marL="63500"/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Human Health and the Environment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Risks of Pesticides (cont.)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8600" cy="3160712"/>
          </a:xfrm>
        </p:spPr>
        <p:txBody>
          <a:bodyPr/>
          <a:lstStyle/>
          <a:p>
            <a:r>
              <a:rPr kumimoji="1" lang="en-US" b="1">
                <a:latin typeface="Georgia" charset="0"/>
                <a:ea typeface="ＭＳ Ｐゴシック" charset="0"/>
                <a:cs typeface="Arial" charset="0"/>
              </a:rPr>
              <a:t>Hazard Identification</a:t>
            </a:r>
          </a:p>
          <a:p>
            <a:pPr lvl="1"/>
            <a:r>
              <a:rPr kumimoji="1" lang="en-US">
                <a:latin typeface="Georgia" charset="0"/>
                <a:ea typeface="ＭＳ Ｐゴシック" charset="0"/>
                <a:cs typeface="Arial" charset="0"/>
              </a:rPr>
              <a:t>Identify the potential health effects from different types of pesticide exposure.</a:t>
            </a:r>
            <a:endParaRPr kumimoji="1" lang="en-US" b="1">
              <a:latin typeface="Georgia" charset="0"/>
              <a:ea typeface="ＭＳ Ｐゴシック" charset="0"/>
              <a:cs typeface="Arial" charset="0"/>
            </a:endParaRPr>
          </a:p>
          <a:p>
            <a:r>
              <a:rPr kumimoji="1" lang="en-US" b="1">
                <a:latin typeface="Georgia" charset="0"/>
                <a:ea typeface="ＭＳ Ｐゴシック" charset="0"/>
                <a:cs typeface="Arial" charset="0"/>
              </a:rPr>
              <a:t>Dose-Response Assessment</a:t>
            </a:r>
          </a:p>
          <a:p>
            <a:pPr lvl="1"/>
            <a:r>
              <a:rPr kumimoji="1" lang="en-US">
                <a:latin typeface="Georgia" charset="0"/>
                <a:ea typeface="ＭＳ Ｐゴシック" charset="0"/>
                <a:cs typeface="Arial" charset="0"/>
              </a:rPr>
              <a:t>The amount of a substance a person is exposed to, is as important as how toxic the chemical might be. </a:t>
            </a:r>
            <a:endParaRPr kumimoji="1" lang="en-US" b="1">
              <a:latin typeface="Georgia" charset="0"/>
              <a:ea typeface="ＭＳ Ｐゴシック" charset="0"/>
              <a:cs typeface="Arial" charset="0"/>
            </a:endParaRPr>
          </a:p>
        </p:txBody>
      </p:sp>
      <p:pic>
        <p:nvPicPr>
          <p:cNvPr id="26628" name="Content Placeholder 5" descr="MP90042526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80" r="-20180"/>
          <a:stretch>
            <a:fillRect/>
          </a:stretch>
        </p:blipFill>
        <p:spPr>
          <a:xfrm>
            <a:off x="4648200" y="1874838"/>
            <a:ext cx="4038600" cy="4525962"/>
          </a:xfrm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533400" y="5486400"/>
            <a:ext cx="3810000" cy="400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chemeClr val="tx2"/>
                </a:solidFill>
                <a:latin typeface="Trebuchet MS" charset="0"/>
              </a:rPr>
              <a:t>The Dose Makes the Poison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Risks of Pesticides (cont.)</a:t>
            </a:r>
          </a:p>
        </p:txBody>
      </p:sp>
      <p:sp>
        <p:nvSpPr>
          <p:cNvPr id="27651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/>
          <a:p>
            <a:pPr marL="365125" lvl="1" indent="-255588">
              <a:buClr>
                <a:srgbClr val="A04DA3"/>
              </a:buClr>
              <a:buFont typeface="Georgia" charset="0"/>
              <a:buChar char="•"/>
            </a:pPr>
            <a:r>
              <a:rPr kumimoji="1" lang="en-US" b="1" dirty="0">
                <a:solidFill>
                  <a:schemeClr val="tx1"/>
                </a:solidFill>
                <a:latin typeface="Georgia" charset="0"/>
                <a:ea typeface="ＭＳ Ｐゴシック" charset="0"/>
                <a:cs typeface="Arial" charset="0"/>
              </a:rPr>
              <a:t>Exposure </a:t>
            </a:r>
            <a:r>
              <a:rPr kumimoji="1" lang="en-US" b="1" dirty="0" smtClean="0">
                <a:solidFill>
                  <a:schemeClr val="tx1"/>
                </a:solidFill>
                <a:latin typeface="Georgia" charset="0"/>
                <a:ea typeface="ＭＳ Ｐゴシック" charset="0"/>
                <a:cs typeface="Arial" charset="0"/>
              </a:rPr>
              <a:t>Assessment</a:t>
            </a:r>
            <a:endParaRPr kumimoji="1" lang="en-US" b="1" dirty="0">
              <a:solidFill>
                <a:schemeClr val="tx1"/>
              </a:solidFill>
              <a:latin typeface="Georgia" charset="0"/>
              <a:ea typeface="ＭＳ Ｐゴシック" charset="0"/>
              <a:cs typeface="Arial" charset="0"/>
            </a:endParaRPr>
          </a:p>
          <a:p>
            <a:pPr marL="365125" lvl="1" indent="-255588"/>
            <a:r>
              <a:rPr kumimoji="1" lang="en-US" dirty="0">
                <a:latin typeface="Georgia" charset="0"/>
                <a:ea typeface="ＭＳ Ｐゴシック" charset="0"/>
                <a:cs typeface="Arial" charset="0"/>
              </a:rPr>
              <a:t>People can be exposed to pesticides </a:t>
            </a:r>
            <a:r>
              <a:rPr kumimoji="1" lang="en-US" dirty="0" smtClean="0">
                <a:latin typeface="Georgia" charset="0"/>
                <a:ea typeface="ＭＳ Ｐゴシック" charset="0"/>
                <a:cs typeface="Arial" charset="0"/>
              </a:rPr>
              <a:t>by:</a:t>
            </a:r>
            <a:endParaRPr kumimoji="1" lang="en-US" dirty="0">
              <a:latin typeface="Georgia" charset="0"/>
              <a:ea typeface="ＭＳ Ｐゴシック" charset="0"/>
              <a:cs typeface="Arial" charset="0"/>
            </a:endParaRPr>
          </a:p>
          <a:p>
            <a:pPr lvl="2"/>
            <a:r>
              <a:rPr lang="en-US" dirty="0">
                <a:latin typeface="Georgia" charset="0"/>
                <a:ea typeface="ＭＳ Ｐゴシック" charset="0"/>
              </a:rPr>
              <a:t>Inhalation</a:t>
            </a:r>
          </a:p>
          <a:p>
            <a:pPr lvl="2"/>
            <a:r>
              <a:rPr lang="en-US" dirty="0">
                <a:latin typeface="Georgia" charset="0"/>
                <a:ea typeface="ＭＳ Ｐゴシック" charset="0"/>
              </a:rPr>
              <a:t>Skin absorption</a:t>
            </a:r>
          </a:p>
          <a:p>
            <a:pPr lvl="2"/>
            <a:r>
              <a:rPr lang="en-US" dirty="0">
                <a:latin typeface="Georgia" charset="0"/>
                <a:ea typeface="ＭＳ Ｐゴシック" charset="0"/>
              </a:rPr>
              <a:t>Oral/Ingestion</a:t>
            </a:r>
          </a:p>
          <a:p>
            <a:pPr lvl="2"/>
            <a:r>
              <a:rPr lang="en-US" dirty="0">
                <a:latin typeface="Georgia" charset="0"/>
                <a:ea typeface="ＭＳ Ｐゴシック" charset="0"/>
              </a:rPr>
              <a:t>Eyes</a:t>
            </a:r>
          </a:p>
          <a:p>
            <a:pPr marL="365125" lvl="1" indent="-255588">
              <a:buClr>
                <a:srgbClr val="A04DA3"/>
              </a:buClr>
              <a:buFont typeface="Georgia" charset="0"/>
              <a:buChar char="•"/>
            </a:pPr>
            <a:r>
              <a:rPr kumimoji="1" lang="en-US" b="1" dirty="0">
                <a:solidFill>
                  <a:schemeClr val="tx1"/>
                </a:solidFill>
                <a:latin typeface="Georgia" charset="0"/>
                <a:ea typeface="ＭＳ Ｐゴシック" charset="0"/>
                <a:cs typeface="Arial" charset="0"/>
              </a:rPr>
              <a:t>Risk Characterization</a:t>
            </a:r>
          </a:p>
          <a:p>
            <a:pPr lvl="2">
              <a:buClr>
                <a:srgbClr val="A04DA3"/>
              </a:buClr>
              <a:buFont typeface="Georgia" charset="0"/>
              <a:buChar char="•"/>
            </a:pPr>
            <a:r>
              <a:rPr kumimoji="1" lang="en-US" sz="1900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Arial" charset="0"/>
              </a:rPr>
              <a:t>Combination of the first three steps to describe overall risk</a:t>
            </a:r>
          </a:p>
          <a:p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4800600" y="5791200"/>
            <a:ext cx="3810000" cy="400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chemeClr val="tx2"/>
                </a:solidFill>
                <a:latin typeface="Trebuchet MS" charset="0"/>
              </a:rPr>
              <a:t>RISK = </a:t>
            </a:r>
            <a:r>
              <a:rPr lang="en-US" sz="2000" b="1" dirty="0">
                <a:solidFill>
                  <a:schemeClr val="tx2"/>
                </a:solidFill>
                <a:latin typeface="Trebuchet MS" charset="0"/>
              </a:rPr>
              <a:t>Toxicity X Exposure</a:t>
            </a:r>
          </a:p>
        </p:txBody>
      </p:sp>
      <p:pic>
        <p:nvPicPr>
          <p:cNvPr id="2765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40132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609600"/>
            <a:ext cx="9131300" cy="1066800"/>
          </a:xfrm>
        </p:spPr>
        <p:txBody>
          <a:bodyPr/>
          <a:lstStyle/>
          <a:p>
            <a:r>
              <a:rPr lang="en-US" dirty="0" smtClean="0"/>
              <a:t>Potential Health Effects of Pesticides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r>
              <a:rPr lang="en-US" dirty="0" smtClean="0"/>
              <a:t>According to the US EPA: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 </a:t>
            </a:r>
            <a:r>
              <a:rPr lang="en-US" dirty="0"/>
              <a:t>on the type of pesticide. </a:t>
            </a:r>
            <a:endParaRPr lang="en-US" dirty="0" smtClean="0"/>
          </a:p>
          <a:p>
            <a:pPr lvl="1"/>
            <a:r>
              <a:rPr lang="en-US" dirty="0"/>
              <a:t>O</a:t>
            </a:r>
            <a:r>
              <a:rPr lang="en-US" dirty="0" smtClean="0"/>
              <a:t>rganophosphates </a:t>
            </a:r>
            <a:r>
              <a:rPr lang="en-US" dirty="0"/>
              <a:t>and </a:t>
            </a:r>
            <a:r>
              <a:rPr lang="en-US" dirty="0" err="1"/>
              <a:t>carbamates</a:t>
            </a:r>
            <a:r>
              <a:rPr lang="en-US" dirty="0"/>
              <a:t>, affect the nervous system. </a:t>
            </a:r>
            <a:endParaRPr lang="en-US" dirty="0" smtClean="0"/>
          </a:p>
          <a:p>
            <a:pPr lvl="1"/>
            <a:r>
              <a:rPr lang="en-US" dirty="0" smtClean="0"/>
              <a:t>Others </a:t>
            </a:r>
            <a:r>
              <a:rPr lang="en-US" dirty="0"/>
              <a:t>may irritate the skin or </a:t>
            </a:r>
            <a:r>
              <a:rPr lang="en-US" dirty="0" smtClean="0"/>
              <a:t>eyes.</a:t>
            </a:r>
          </a:p>
          <a:p>
            <a:pPr lvl="1"/>
            <a:r>
              <a:rPr lang="en-US" dirty="0" smtClean="0"/>
              <a:t>They can also affect hormones in the body. 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pesticides may </a:t>
            </a:r>
            <a:r>
              <a:rPr lang="en-US" dirty="0" smtClean="0"/>
              <a:t>be carcinogens.</a:t>
            </a:r>
          </a:p>
          <a:p>
            <a:pPr lvl="1"/>
            <a:r>
              <a:rPr lang="en-US" dirty="0" smtClean="0"/>
              <a:t>US EPA human health risk assessment for many pesticides are available on the web.</a:t>
            </a:r>
          </a:p>
        </p:txBody>
      </p:sp>
    </p:spTree>
    <p:extLst>
      <p:ext uri="{BB962C8B-B14F-4D97-AF65-F5344CB8AC3E}">
        <p14:creationId xmlns:p14="http://schemas.microsoft.com/office/powerpoint/2010/main" val="2104817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08025"/>
          </a:xfrm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>
                <a:latin typeface="Trebuchet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The Dose Makes the Poison</a:t>
            </a:r>
            <a:r>
              <a:rPr lang="ja-JP" altLang="en-US">
                <a:latin typeface="Trebuchet MS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5" name="Picture 3" descr="Alexa with apple.jpg"/>
          <p:cNvPicPr>
            <a:picLocks noChangeAspect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72" y="2362200"/>
            <a:ext cx="2590800" cy="344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fotos_plaguicidas_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93893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-AP-BAIT-LS.012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74793"/>
            <a:ext cx="1620345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38200"/>
            <a:ext cx="7772400" cy="13620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Pesticide Safety – The Label</a:t>
            </a:r>
            <a:endParaRPr lang="en-US" dirty="0"/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24088"/>
            <a:ext cx="7772400" cy="1509712"/>
          </a:xfrm>
        </p:spPr>
        <p:txBody>
          <a:bodyPr/>
          <a:lstStyle/>
          <a:p>
            <a:pPr marL="44450"/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Before you buy a product – </a:t>
            </a:r>
            <a:r>
              <a:rPr lang="en-US" dirty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READ THE LABEL!!!</a:t>
            </a:r>
            <a:br>
              <a:rPr lang="en-US" dirty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Georgia" charset="0"/>
              <a:ea typeface="ＭＳ Ｐゴシック" charset="0"/>
              <a:cs typeface="ＭＳ Ｐゴシック" charset="0"/>
            </a:endParaRPr>
          </a:p>
          <a:p>
            <a:pPr marL="44450" algn="ctr"/>
            <a:r>
              <a:rPr lang="en-US" u="sng" dirty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PESTICIDE LABELS ARE LEGAL DOCUMENTS</a:t>
            </a:r>
          </a:p>
          <a:p>
            <a:pPr marL="44450"/>
            <a:endParaRPr lang="en-US" dirty="0">
              <a:solidFill>
                <a:srgbClr val="FF0000"/>
              </a:solidFill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0" name="Picture 4" descr="DSCF1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/>
          <a:stretch>
            <a:fillRect/>
          </a:stretch>
        </p:blipFill>
        <p:spPr bwMode="auto">
          <a:xfrm>
            <a:off x="304800" y="3962400"/>
            <a:ext cx="2616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DSC022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62400"/>
            <a:ext cx="2625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DSCF13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9624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382963" cy="877888"/>
          </a:xfrm>
        </p:spPr>
        <p:txBody>
          <a:bodyPr/>
          <a:lstStyle/>
          <a:p>
            <a:r>
              <a:rPr lang="en-US" sz="2500">
                <a:latin typeface="Trebuchet MS" charset="0"/>
                <a:ea typeface="ＭＳ Ｐゴシック" charset="0"/>
                <a:cs typeface="ＭＳ Ｐゴシック" charset="0"/>
              </a:rPr>
              <a:t>The Label Tells You…</a:t>
            </a:r>
          </a:p>
        </p:txBody>
      </p:sp>
      <p:sp>
        <p:nvSpPr>
          <p:cNvPr id="30723" name="Text Placeholder 6"/>
          <p:cNvSpPr>
            <a:spLocks noGrp="1"/>
          </p:cNvSpPr>
          <p:nvPr>
            <p:ph type="body" idx="2"/>
          </p:nvPr>
        </p:nvSpPr>
        <p:spPr>
          <a:xfrm>
            <a:off x="228600" y="2346325"/>
            <a:ext cx="3200400" cy="3048000"/>
          </a:xfrm>
        </p:spPr>
        <p:txBody>
          <a:bodyPr/>
          <a:lstStyle/>
          <a:p>
            <a:pPr marL="7938">
              <a:spcAft>
                <a:spcPts val="1800"/>
              </a:spcAft>
              <a:buFont typeface="Wingdings" charset="0"/>
              <a:buChar char="ü"/>
            </a:pPr>
            <a:r>
              <a:rPr lang="en-US" sz="2000" dirty="0">
                <a:latin typeface="Georgia" charset="0"/>
                <a:ea typeface="ＭＳ Ｐゴシック" charset="0"/>
                <a:cs typeface="ＭＳ Ｐゴシック" charset="0"/>
              </a:rPr>
              <a:t>How to use the product safely and effectively</a:t>
            </a:r>
          </a:p>
          <a:p>
            <a:pPr marL="7938">
              <a:spcAft>
                <a:spcPts val="1800"/>
              </a:spcAft>
              <a:buFont typeface="Wingdings" charset="0"/>
              <a:buChar char="ü"/>
            </a:pPr>
            <a:r>
              <a:rPr lang="en-US" sz="2000" dirty="0">
                <a:latin typeface="Georgia" charset="0"/>
                <a:ea typeface="ＭＳ Ｐゴシック" charset="0"/>
                <a:cs typeface="ＭＳ Ｐゴシック" charset="0"/>
              </a:rPr>
              <a:t>How to store the product safely</a:t>
            </a:r>
          </a:p>
          <a:p>
            <a:pPr marL="7938">
              <a:spcAft>
                <a:spcPts val="1800"/>
              </a:spcAft>
              <a:buFont typeface="Wingdings" charset="0"/>
              <a:buChar char="ü"/>
            </a:pPr>
            <a:r>
              <a:rPr lang="en-US" sz="2000" dirty="0">
                <a:latin typeface="Georgia" charset="0"/>
                <a:ea typeface="ＭＳ Ｐゴシック" charset="0"/>
                <a:cs typeface="ＭＳ Ｐゴシック" charset="0"/>
              </a:rPr>
              <a:t>First aid instructions</a:t>
            </a:r>
          </a:p>
          <a:p>
            <a:pPr marL="7938">
              <a:spcAft>
                <a:spcPts val="1800"/>
              </a:spcAft>
              <a:buFont typeface="Wingdings" charset="0"/>
              <a:buChar char="ü"/>
            </a:pPr>
            <a:r>
              <a:rPr lang="en-US" sz="2000" dirty="0">
                <a:latin typeface="Georgia" charset="0"/>
                <a:ea typeface="ＭＳ Ｐゴシック" charset="0"/>
                <a:cs typeface="ＭＳ Ｐゴシック" charset="0"/>
              </a:rPr>
              <a:t>Where to call for help or more </a:t>
            </a:r>
            <a:r>
              <a:rPr lang="en-US" sz="2000" dirty="0" smtClean="0">
                <a:latin typeface="Georgia" charset="0"/>
                <a:ea typeface="ＭＳ Ｐゴシック" charset="0"/>
                <a:cs typeface="ＭＳ Ｐゴシック" charset="0"/>
              </a:rPr>
              <a:t>information</a:t>
            </a:r>
            <a:endParaRPr lang="en-US" sz="20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31543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IMG_05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21739"/>
          <a:stretch>
            <a:fillRect/>
          </a:stretch>
        </p:blipFill>
        <p:spPr bwMode="auto">
          <a:xfrm>
            <a:off x="3657600" y="2117725"/>
            <a:ext cx="1676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Signal Words and Images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Find the signal words in the label that tell you how poisonous the product is to animals and humans: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Caution – means least harmful to humans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Warning – means moderately hazardous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Danger – (skull and cross bones) means very poisonous or irritating (corrosive)</a:t>
            </a:r>
          </a:p>
          <a:p>
            <a:pPr lvl="2"/>
            <a:r>
              <a:rPr lang="en-US" dirty="0">
                <a:latin typeface="Georgia" charset="0"/>
                <a:ea typeface="ＭＳ Ｐゴシック" charset="0"/>
              </a:rPr>
              <a:t>Should be used with extreme care </a:t>
            </a:r>
          </a:p>
          <a:p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pois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09600"/>
            <a:ext cx="1143000" cy="1143000"/>
          </a:xfrm>
          <a:prstGeom prst="rect">
            <a:avLst/>
          </a:prstGeom>
        </p:spPr>
      </p:pic>
      <p:pic>
        <p:nvPicPr>
          <p:cNvPr id="3" name="Picture 2" descr="warning_triangle-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9600"/>
            <a:ext cx="1050471" cy="10504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Signal Words</a:t>
            </a:r>
          </a:p>
        </p:txBody>
      </p:sp>
      <p:sp>
        <p:nvSpPr>
          <p:cNvPr id="32771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All labels have:</a:t>
            </a:r>
          </a:p>
          <a:p>
            <a:pPr lvl="1">
              <a:spcAft>
                <a:spcPts val="600"/>
              </a:spcAft>
            </a:pPr>
            <a:r>
              <a:rPr lang="ja-JP" altLang="en-US">
                <a:latin typeface="Georgia" charset="0"/>
                <a:ea typeface="ＭＳ Ｐゴシック" charset="0"/>
              </a:rPr>
              <a:t>“</a:t>
            </a:r>
            <a:r>
              <a:rPr lang="en-US">
                <a:latin typeface="Georgia" charset="0"/>
                <a:ea typeface="ＭＳ Ｐゴシック" charset="0"/>
              </a:rPr>
              <a:t>Keep out of Reach of Children</a:t>
            </a:r>
            <a:r>
              <a:rPr lang="ja-JP" altLang="en-US">
                <a:latin typeface="Georgia" charset="0"/>
                <a:ea typeface="ＭＳ Ｐゴシック" charset="0"/>
              </a:rPr>
              <a:t>”</a:t>
            </a:r>
            <a:endParaRPr lang="en-US">
              <a:latin typeface="Georgia" charset="0"/>
              <a:ea typeface="ＭＳ Ｐゴシック" charset="0"/>
            </a:endParaRPr>
          </a:p>
          <a:p>
            <a:pPr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Many labels will also have a list of precautions such as:</a:t>
            </a:r>
          </a:p>
          <a:p>
            <a:pPr lvl="1">
              <a:spcAft>
                <a:spcPts val="600"/>
              </a:spcAft>
            </a:pPr>
            <a:r>
              <a:rPr lang="ja-JP" altLang="en-US">
                <a:latin typeface="Georgia" charset="0"/>
                <a:ea typeface="ＭＳ Ｐゴシック" charset="0"/>
              </a:rPr>
              <a:t>“</a:t>
            </a:r>
            <a:r>
              <a:rPr lang="en-US">
                <a:latin typeface="Georgia" charset="0"/>
                <a:ea typeface="ＭＳ Ｐゴシック" charset="0"/>
              </a:rPr>
              <a:t>Remove and wash contaminated clothing before reuse</a:t>
            </a:r>
            <a:r>
              <a:rPr lang="ja-JP" altLang="en-US">
                <a:latin typeface="Georgia" charset="0"/>
                <a:ea typeface="ＭＳ Ｐゴシック" charset="0"/>
              </a:rPr>
              <a:t>”</a:t>
            </a:r>
            <a:endParaRPr lang="en-US">
              <a:latin typeface="Georgia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>
                <a:latin typeface="Georgia" charset="0"/>
                <a:ea typeface="ＭＳ Ｐゴシック" charset="0"/>
              </a:rPr>
              <a:t>“</a:t>
            </a:r>
            <a:r>
              <a:rPr lang="en-US">
                <a:latin typeface="Georgia" charset="0"/>
                <a:ea typeface="ＭＳ Ｐゴシック" charset="0"/>
              </a:rPr>
              <a:t>Do not store with food or livestock feed</a:t>
            </a:r>
            <a:r>
              <a:rPr lang="ja-JP" altLang="en-US">
                <a:latin typeface="Georgia" charset="0"/>
                <a:ea typeface="ＭＳ Ｐゴシック" charset="0"/>
              </a:rPr>
              <a:t>”</a:t>
            </a:r>
            <a:endParaRPr lang="en-US">
              <a:latin typeface="Georgia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>
                <a:latin typeface="Georgia" charset="0"/>
                <a:ea typeface="ＭＳ Ｐゴシック" charset="0"/>
              </a:rPr>
              <a:t>“</a:t>
            </a:r>
            <a:r>
              <a:rPr lang="en-US">
                <a:latin typeface="Georgia" charset="0"/>
                <a:ea typeface="ＭＳ Ｐゴシック" charset="0"/>
              </a:rPr>
              <a:t>Wash hands with soap and water after handling</a:t>
            </a:r>
            <a:r>
              <a:rPr lang="ja-JP" altLang="en-US">
                <a:latin typeface="Georgia" charset="0"/>
                <a:ea typeface="ＭＳ Ｐゴシック" charset="0"/>
              </a:rPr>
              <a:t>”</a:t>
            </a:r>
            <a:endParaRPr lang="en-US">
              <a:latin typeface="Georgia" charset="0"/>
              <a:ea typeface="ＭＳ Ｐゴシック" charset="0"/>
            </a:endParaRPr>
          </a:p>
          <a:p>
            <a:pPr lvl="1"/>
            <a:endParaRPr lang="en-US">
              <a:latin typeface="Georgia" charset="0"/>
              <a:ea typeface="ＭＳ Ｐゴシック" charset="0"/>
            </a:endParaRPr>
          </a:p>
          <a:p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4" descr="MP9004244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2857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Symbols with diamond sh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315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Symbols with triangular sha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7467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le 1"/>
          <p:cNvSpPr txBox="1">
            <a:spLocks/>
          </p:cNvSpPr>
          <p:nvPr/>
        </p:nvSpPr>
        <p:spPr bwMode="auto">
          <a:xfrm>
            <a:off x="457200" y="6096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Trebuchet MS" charset="0"/>
                <a:cs typeface="ＭＳ Ｐゴシック" charset="0"/>
              </a:rPr>
              <a:t>Signal Images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458200" cy="1143000"/>
          </a:xfrm>
        </p:spPr>
        <p:txBody>
          <a:bodyPr/>
          <a:lstStyle/>
          <a:p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Personnel Protective Equipment</a:t>
            </a:r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5715000" y="1981200"/>
            <a:ext cx="3048000" cy="1323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83A7A"/>
                </a:solidFill>
                <a:latin typeface="Georgia" charset="0"/>
              </a:rPr>
              <a:t>Personal protection when using very poisonous or irritating pesticide formulas</a:t>
            </a:r>
          </a:p>
        </p:txBody>
      </p:sp>
      <p:pic>
        <p:nvPicPr>
          <p:cNvPr id="2" name="Picture 1" descr="ppw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r="-1"/>
          <a:stretch/>
        </p:blipFill>
        <p:spPr>
          <a:xfrm>
            <a:off x="228600" y="1371600"/>
            <a:ext cx="4546539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00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Field Worker PPE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 descr="MinP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34068"/>
            <a:ext cx="3200400" cy="2300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6019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Home Application PPE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4600" y="6324600"/>
            <a:ext cx="1676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</a:t>
            </a:r>
            <a:r>
              <a:rPr lang="en-US" sz="800" dirty="0" err="1">
                <a:solidFill>
                  <a:schemeClr val="bg1"/>
                </a:solidFill>
              </a:rPr>
              <a:t>pesticidestewardship.</a:t>
            </a:r>
            <a:r>
              <a:rPr lang="en-US" sz="800" dirty="0" err="1" smtClean="0">
                <a:solidFill>
                  <a:schemeClr val="bg1"/>
                </a:solidFill>
              </a:rPr>
              <a:t>org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51054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web.princeton.edu</a:t>
            </a:r>
            <a:r>
              <a:rPr lang="en-US" sz="800" dirty="0"/>
              <a:t>/sites/</a:t>
            </a:r>
            <a:r>
              <a:rPr lang="en-US" sz="800" dirty="0" err="1"/>
              <a:t>ehs</a:t>
            </a:r>
            <a:r>
              <a:rPr lang="en-US" sz="800" dirty="0"/>
              <a:t>/</a:t>
            </a:r>
            <a:r>
              <a:rPr lang="en-US" sz="800" dirty="0" err="1"/>
              <a:t>labsafetymanual</a:t>
            </a:r>
            <a:r>
              <a:rPr lang="en-US" sz="800" dirty="0"/>
              <a:t>/sec6c.htm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What is a Pesticide?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8600" cy="2398712"/>
          </a:xfrm>
        </p:spPr>
        <p:txBody>
          <a:bodyPr/>
          <a:lstStyle/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A pesticide is any substance or mixture of substances intended for: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Preventing,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Destroying,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Repelling, or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Mitigating</a:t>
            </a:r>
          </a:p>
        </p:txBody>
      </p:sp>
      <p:pic>
        <p:nvPicPr>
          <p:cNvPr id="17412" name="Content Placeholder 5" descr="MP90038668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52" b="-28552"/>
          <a:stretch>
            <a:fillRect/>
          </a:stretch>
        </p:blipFill>
        <p:spPr>
          <a:xfrm>
            <a:off x="4419600" y="1524000"/>
            <a:ext cx="4038600" cy="4525963"/>
          </a:xfrm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066800" y="4953000"/>
            <a:ext cx="2438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 dirty="0" smtClean="0">
                <a:solidFill>
                  <a:schemeClr val="tx2"/>
                </a:solidFill>
                <a:latin typeface="Trebuchet MS" charset="0"/>
                <a:cs typeface="ＭＳ Ｐゴシック" charset="0"/>
              </a:rPr>
              <a:t>PESTS!</a:t>
            </a:r>
            <a:endParaRPr lang="en-US" sz="5400" dirty="0">
              <a:solidFill>
                <a:schemeClr val="tx2"/>
              </a:solidFill>
              <a:latin typeface="Trebuchet MS" charset="0"/>
              <a:cs typeface="ＭＳ Ｐゴシック" charset="0"/>
            </a:endParaRPr>
          </a:p>
        </p:txBody>
      </p:sp>
      <p:pic>
        <p:nvPicPr>
          <p:cNvPr id="17414" name="Picture 5" descr="MP9003140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4800600"/>
            <a:ext cx="20256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Personal Protective Equipment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243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Protect your hands</a:t>
            </a:r>
          </a:p>
          <a:p>
            <a:pPr lvl="1"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</a:rPr>
              <a:t>Chemical resistant glove (available at home improvement stores)</a:t>
            </a:r>
          </a:p>
          <a:p>
            <a:pPr lvl="1"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</a:rPr>
              <a:t>Hands are the mostly likely exposed when applying pesticides at home</a:t>
            </a:r>
          </a:p>
          <a:p>
            <a:pPr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Protective clothing</a:t>
            </a:r>
          </a:p>
          <a:p>
            <a:pPr lvl="1"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</a:rPr>
              <a:t>Use long sleeve shirt and long pants</a:t>
            </a:r>
          </a:p>
          <a:p>
            <a:pPr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Eye protection</a:t>
            </a:r>
          </a:p>
          <a:p>
            <a:pPr lvl="1">
              <a:spcAft>
                <a:spcPts val="600"/>
              </a:spcAft>
            </a:pPr>
            <a:r>
              <a:rPr lang="en-US">
                <a:latin typeface="Georgia" charset="0"/>
                <a:ea typeface="ＭＳ Ｐゴシック" charset="0"/>
              </a:rPr>
              <a:t>Use glasses or goggles</a:t>
            </a:r>
          </a:p>
          <a:p>
            <a:pPr lvl="1">
              <a:buFont typeface="Georgia" charset="0"/>
              <a:buNone/>
            </a:pPr>
            <a:endParaRPr lang="en-US">
              <a:latin typeface="Georgia" charset="0"/>
              <a:ea typeface="ＭＳ Ｐゴシック" charset="0"/>
            </a:endParaRPr>
          </a:p>
          <a:p>
            <a:pPr>
              <a:buFont typeface="Georgia" charset="0"/>
              <a:buNone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2" name="Picture 3" descr="MP900175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4581525"/>
            <a:ext cx="14335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MP9003211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5029200"/>
            <a:ext cx="23622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Alternatives to Using Pesticides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Sometimes a non-chemical method of pest control is as effective and convenient as a chemical pesticide.</a:t>
            </a:r>
          </a:p>
          <a:p>
            <a:pPr>
              <a:spcAft>
                <a:spcPts val="1200"/>
              </a:spcAft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Alternative pest control methods include:</a:t>
            </a:r>
          </a:p>
          <a:p>
            <a:pPr lvl="1">
              <a:spcAft>
                <a:spcPts val="1200"/>
              </a:spcAft>
            </a:pPr>
            <a:r>
              <a:rPr lang="en-US">
                <a:latin typeface="Georgia" charset="0"/>
                <a:ea typeface="ＭＳ Ｐゴシック" charset="0"/>
              </a:rPr>
              <a:t>Pest prevention</a:t>
            </a:r>
          </a:p>
          <a:p>
            <a:pPr lvl="1">
              <a:spcAft>
                <a:spcPts val="1200"/>
              </a:spcAft>
            </a:pPr>
            <a:r>
              <a:rPr lang="en-US">
                <a:latin typeface="Georgia" charset="0"/>
                <a:ea typeface="ＭＳ Ｐゴシック" charset="0"/>
              </a:rPr>
              <a:t>Non-chemical pest controls </a:t>
            </a:r>
          </a:p>
        </p:txBody>
      </p:sp>
      <p:pic>
        <p:nvPicPr>
          <p:cNvPr id="38916" name="Content Placeholder 4" descr="MP90031377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41" b="-33841"/>
          <a:stretch>
            <a:fillRect/>
          </a:stretch>
        </p:blipFill>
        <p:spPr>
          <a:xfrm>
            <a:off x="4648200" y="1828800"/>
            <a:ext cx="403860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Pest Prevention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525963"/>
          </a:xfrm>
        </p:spPr>
        <p:txBody>
          <a:bodyPr/>
          <a:lstStyle/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Eliminate food sources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Store food, do not leave dirty dishes, put lid on garbage, clean cooking grease in kitchen, remove pet</a:t>
            </a:r>
            <a:r>
              <a:rPr lang="ja-JP" altLang="en-US">
                <a:latin typeface="Georgia" charset="0"/>
                <a:ea typeface="ＭＳ Ｐゴシック" charset="0"/>
              </a:rPr>
              <a:t>’</a:t>
            </a:r>
            <a:r>
              <a:rPr lang="en-US">
                <a:latin typeface="Georgia" charset="0"/>
                <a:ea typeface="ＭＳ Ｐゴシック" charset="0"/>
              </a:rPr>
              <a:t>s waste frequently</a:t>
            </a:r>
          </a:p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Eliminate water sources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Repair leaks, remove standing water, dispose of water damage material</a:t>
            </a:r>
          </a:p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Eliminate hiding places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Do away with piles of paper, repair holes or crevices, trim vegetation and shrub</a:t>
            </a:r>
          </a:p>
        </p:txBody>
      </p:sp>
      <p:pic>
        <p:nvPicPr>
          <p:cNvPr id="39940" name="Picture 4" descr="MP900448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524000"/>
            <a:ext cx="1730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MP9004304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MP9004307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524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MP9004011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0"/>
            <a:ext cx="168910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Non-Chemical Pest Controls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8600" cy="4525962"/>
          </a:xfrm>
        </p:spPr>
        <p:txBody>
          <a:bodyPr/>
          <a:lstStyle/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Glue traps or tape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Insects and rodents</a:t>
            </a:r>
          </a:p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Traps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Insects and rodents</a:t>
            </a:r>
          </a:p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Beneficial predators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Ladybugs, cats</a:t>
            </a:r>
          </a:p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Vacuuming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Insects</a:t>
            </a:r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09800"/>
            <a:ext cx="16065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MP900383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223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 descr="MP9001755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0"/>
            <a:ext cx="1728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Other Less Toxic Pest Controls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3733800"/>
          </a:xfrm>
        </p:spPr>
        <p:txBody>
          <a:bodyPr/>
          <a:lstStyle/>
          <a:p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Canola oil and baking soda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Fungus (mold)</a:t>
            </a:r>
          </a:p>
          <a:p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Boric acid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Cockroaches and ants</a:t>
            </a:r>
          </a:p>
          <a:p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Citronella oil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Insects</a:t>
            </a:r>
          </a:p>
          <a:p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Soap </a:t>
            </a: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and water solution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Insects</a:t>
            </a:r>
          </a:p>
          <a:p>
            <a:r>
              <a:rPr lang="en-US" dirty="0" err="1" smtClean="0">
                <a:latin typeface="Georgia" charset="0"/>
                <a:ea typeface="ＭＳ Ｐゴシック" charset="0"/>
                <a:cs typeface="ＭＳ Ｐゴシック" charset="0"/>
              </a:rPr>
              <a:t>Neem</a:t>
            </a:r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tree oil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Scabies, ticks, fleas, lice, and mites</a:t>
            </a:r>
          </a:p>
        </p:txBody>
      </p:sp>
      <p:pic>
        <p:nvPicPr>
          <p:cNvPr id="41988" name="Content Placeholder 4" descr="MP90043274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0" r="-9450"/>
          <a:stretch>
            <a:fillRect/>
          </a:stretch>
        </p:blipFill>
        <p:spPr>
          <a:xfrm>
            <a:off x="4648200" y="1371600"/>
            <a:ext cx="4038600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Integrated Pest Management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Combines all available methods for a most effective strategy to control pests.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The steps are:</a:t>
            </a:r>
          </a:p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n-US" dirty="0">
                <a:latin typeface="Georgia" charset="0"/>
                <a:ea typeface="ＭＳ Ｐゴシック" charset="0"/>
              </a:rPr>
              <a:t>Monitor and identify</a:t>
            </a:r>
          </a:p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n-US" dirty="0">
                <a:latin typeface="Georgia" charset="0"/>
                <a:ea typeface="ＭＳ Ｐゴシック" charset="0"/>
              </a:rPr>
              <a:t>Action Threshold</a:t>
            </a:r>
          </a:p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n-US" dirty="0">
                <a:latin typeface="Georgia" charset="0"/>
                <a:ea typeface="ＭＳ Ｐゴシック" charset="0"/>
              </a:rPr>
              <a:t>Prevention</a:t>
            </a:r>
          </a:p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n-US" dirty="0">
                <a:latin typeface="Georgia" charset="0"/>
                <a:ea typeface="ＭＳ Ｐゴシック" charset="0"/>
              </a:rPr>
              <a:t>Control</a:t>
            </a:r>
          </a:p>
        </p:txBody>
      </p:sp>
      <p:pic>
        <p:nvPicPr>
          <p:cNvPr id="43012" name="Picture 3" descr="MP900314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657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Integrated Pest Management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pPr marL="923925" lvl="1" indent="-514350">
              <a:spcAft>
                <a:spcPts val="600"/>
              </a:spcAft>
              <a:buFont typeface="Trebuchet MS" charset="0"/>
              <a:buAutoNum type="arabicPeriod"/>
            </a:pPr>
            <a:r>
              <a:rPr lang="en-US">
                <a:latin typeface="Georgia" charset="0"/>
                <a:ea typeface="ＭＳ Ｐゴシック" charset="0"/>
              </a:rPr>
              <a:t>Monitor and Identify</a:t>
            </a:r>
          </a:p>
          <a:p>
            <a:pPr marL="1189038" lvl="2" indent="-5143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Identify and monitor the pest problem</a:t>
            </a:r>
          </a:p>
          <a:p>
            <a:pPr marL="923925" lvl="1" indent="-514350">
              <a:spcAft>
                <a:spcPts val="600"/>
              </a:spcAft>
              <a:buFont typeface="Trebuchet MS" charset="0"/>
              <a:buAutoNum type="arabicPeriod"/>
            </a:pPr>
            <a:r>
              <a:rPr lang="en-US">
                <a:latin typeface="Georgia" charset="0"/>
                <a:ea typeface="ＭＳ Ｐゴシック" charset="0"/>
              </a:rPr>
              <a:t>Action Threshold</a:t>
            </a:r>
          </a:p>
          <a:p>
            <a:pPr marL="1189038" lvl="2" indent="-5143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Decide how much pest control is needed and choose effective option</a:t>
            </a:r>
          </a:p>
          <a:p>
            <a:pPr marL="923925" lvl="1" indent="-514350">
              <a:spcAft>
                <a:spcPts val="600"/>
              </a:spcAft>
              <a:buFont typeface="Trebuchet MS" charset="0"/>
              <a:buAutoNum type="arabicPeriod"/>
            </a:pPr>
            <a:r>
              <a:rPr lang="en-US">
                <a:latin typeface="Georgia" charset="0"/>
                <a:ea typeface="ＭＳ Ｐゴシック" charset="0"/>
              </a:rPr>
              <a:t>Prevention</a:t>
            </a:r>
          </a:p>
          <a:p>
            <a:pPr marL="1189038" lvl="2" indent="-5143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Prevent pest by inspecting indoors and outdoors</a:t>
            </a:r>
          </a:p>
          <a:p>
            <a:pPr marL="923925" lvl="1" indent="-514350">
              <a:spcAft>
                <a:spcPts val="600"/>
              </a:spcAft>
              <a:buFont typeface="Trebuchet MS" charset="0"/>
              <a:buAutoNum type="arabicPeriod"/>
            </a:pPr>
            <a:r>
              <a:rPr lang="en-US">
                <a:latin typeface="Georgia" charset="0"/>
                <a:ea typeface="ＭＳ Ｐゴシック" charset="0"/>
              </a:rPr>
              <a:t>Control</a:t>
            </a:r>
          </a:p>
          <a:p>
            <a:pPr marL="1189038" lvl="2" indent="-5143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Evaluate results</a:t>
            </a:r>
          </a:p>
          <a:p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How to Decrease Exposure to Pesticides</a:t>
            </a:r>
            <a:endParaRPr lang="en-US" dirty="0"/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5413"/>
            <a:ext cx="3352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MP9004305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2703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33400"/>
            <a:ext cx="3810000" cy="120015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Remove Contaminated Clothes, Wash Clothes Separately</a:t>
            </a:r>
          </a:p>
        </p:txBody>
      </p:sp>
      <p:pic>
        <p:nvPicPr>
          <p:cNvPr id="46084" name="Picture 3" descr="108_08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14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600" y="2217738"/>
            <a:ext cx="2971800" cy="83026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Separate and Store Away from Clothes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108_08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/>
          <a:stretch>
            <a:fillRect/>
          </a:stretch>
        </p:blipFill>
        <p:spPr bwMode="auto">
          <a:xfrm>
            <a:off x="4764088" y="3048000"/>
            <a:ext cx="43799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3124200"/>
            <a:ext cx="3124200" cy="830263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Separate and Keep Away from Children</a:t>
            </a:r>
          </a:p>
        </p:txBody>
      </p:sp>
      <p:pic>
        <p:nvPicPr>
          <p:cNvPr id="47108" name="Picture 2" descr="C:\Users\Paul\Desktop\Border 2010\Photos Valle del Yaqui\Fotos  Valle del Yaqui I\DSCF1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533400"/>
            <a:ext cx="1828800" cy="1938338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Puncture and Make Unusable the Containers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What is a Pest?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8600" cy="4525962"/>
          </a:xfrm>
        </p:spPr>
        <p:txBody>
          <a:bodyPr/>
          <a:lstStyle/>
          <a:p>
            <a:pPr marL="365125" lvl="1" indent="-255588">
              <a:spcAft>
                <a:spcPts val="1200"/>
              </a:spcAft>
              <a:buClr>
                <a:srgbClr val="A04DA3"/>
              </a:buClr>
              <a:buFont typeface="Georgia" charset="0"/>
              <a:buChar char="•"/>
            </a:pPr>
            <a:r>
              <a:rPr lang="en-US" sz="20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rPr>
              <a:t>Living organisms that are not wanted and/or can cause damage to crops, humans or the environment  </a:t>
            </a:r>
          </a:p>
          <a:p>
            <a:pPr marL="365125" lvl="1" indent="-255588">
              <a:spcAft>
                <a:spcPts val="1200"/>
              </a:spcAft>
              <a:buClr>
                <a:srgbClr val="A04DA3"/>
              </a:buClr>
              <a:buFont typeface="Georgia" charset="0"/>
              <a:buChar char="•"/>
            </a:pPr>
            <a:r>
              <a:rPr lang="en-US" sz="20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rPr>
              <a:t>For example:</a:t>
            </a:r>
          </a:p>
          <a:p>
            <a:pPr marL="365125" lvl="1" indent="-255588">
              <a:spcAft>
                <a:spcPts val="1200"/>
              </a:spcAft>
            </a:pPr>
            <a:r>
              <a:rPr lang="en-US" sz="1800">
                <a:latin typeface="Georgia" charset="0"/>
                <a:ea typeface="ＭＳ Ｐゴシック" charset="0"/>
              </a:rPr>
              <a:t>Insects, weeds, fungi, bacteria, viruses, mice, etc.  </a:t>
            </a:r>
          </a:p>
          <a:p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2292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MP900425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4239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MP9003144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3657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MP9003140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235743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fotos_plaguicidas_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2"/>
          <a:stretch>
            <a:fillRect/>
          </a:stretch>
        </p:blipFill>
        <p:spPr bwMode="auto">
          <a:xfrm>
            <a:off x="0" y="1981200"/>
            <a:ext cx="47529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248400"/>
            <a:ext cx="2514600" cy="461963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Wear Protection</a:t>
            </a:r>
          </a:p>
        </p:txBody>
      </p:sp>
      <p:pic>
        <p:nvPicPr>
          <p:cNvPr id="48132" name="Picture 5" descr="MP9004264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609600"/>
            <a:ext cx="33226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2800" y="4953000"/>
            <a:ext cx="1828800" cy="830263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Have Good Ventilation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Types of Pesticides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2435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kumimoji="1" lang="en-US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Pesticides are often referred to according to the type of pest they control.</a:t>
            </a:r>
          </a:p>
          <a:p>
            <a:pPr>
              <a:spcAft>
                <a:spcPts val="2400"/>
              </a:spcAft>
            </a:pPr>
            <a:r>
              <a:rPr kumimoji="1" lang="en-US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For example, insecticides kills insects; fungicides kills fungi (mold); herbicides kill  plants, etc.</a:t>
            </a:r>
          </a:p>
          <a:p>
            <a:pPr>
              <a:spcAft>
                <a:spcPts val="2400"/>
              </a:spcAft>
            </a:pPr>
            <a:r>
              <a:rPr kumimoji="1" lang="en-US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Another way to think about pesticides is in categories such as </a:t>
            </a:r>
            <a:r>
              <a:rPr kumimoji="1" lang="en-US" b="1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chemical pesticides</a:t>
            </a:r>
            <a:r>
              <a:rPr kumimoji="1" lang="en-US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, </a:t>
            </a:r>
            <a:r>
              <a:rPr kumimoji="1" lang="en-US" b="1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biopesticides </a:t>
            </a:r>
            <a:r>
              <a:rPr kumimoji="1" lang="en-US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or </a:t>
            </a:r>
            <a:r>
              <a:rPr kumimoji="1" lang="en-US" b="1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pest control devices</a:t>
            </a:r>
            <a:r>
              <a:rPr kumimoji="1" lang="en-US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10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Four Main Groups of Chemical Pesticides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55838"/>
            <a:ext cx="4038600" cy="4525962"/>
          </a:xfrm>
        </p:spPr>
        <p:txBody>
          <a:bodyPr/>
          <a:lstStyle/>
          <a:p>
            <a:r>
              <a:rPr lang="en-US" u="sng">
                <a:latin typeface="Georgia" charset="0"/>
                <a:ea typeface="ＭＳ Ｐゴシック" charset="0"/>
                <a:cs typeface="ＭＳ Ｐゴシック" charset="0"/>
              </a:rPr>
              <a:t>Organophosphates:</a:t>
            </a:r>
          </a:p>
          <a:p>
            <a:pPr lvl="1"/>
            <a:r>
              <a:rPr lang="en-US" sz="1800">
                <a:latin typeface="Georgia" charset="0"/>
                <a:ea typeface="ＭＳ Ｐゴシック" charset="0"/>
              </a:rPr>
              <a:t>Malathion, parathion, diazinon (Diazol</a:t>
            </a:r>
            <a:r>
              <a:rPr lang="en-US" sz="1800" baseline="30000">
                <a:latin typeface="Georgia" charset="0"/>
                <a:ea typeface="ＭＳ Ｐゴシック" charset="0"/>
              </a:rPr>
              <a:t>®</a:t>
            </a:r>
            <a:r>
              <a:rPr lang="en-US" sz="1800">
                <a:latin typeface="Georgia" charset="0"/>
                <a:ea typeface="ＭＳ Ｐゴシック" charset="0"/>
              </a:rPr>
              <a:t>)</a:t>
            </a:r>
            <a:endParaRPr lang="en-US" u="sng">
              <a:latin typeface="Georgia" charset="0"/>
              <a:ea typeface="ＭＳ Ｐゴシック" charset="0"/>
            </a:endParaRPr>
          </a:p>
          <a:p>
            <a:r>
              <a:rPr lang="en-US" u="sng">
                <a:latin typeface="Georgia" charset="0"/>
                <a:ea typeface="ＭＳ Ｐゴシック" charset="0"/>
                <a:cs typeface="ＭＳ Ｐゴシック" charset="0"/>
              </a:rPr>
              <a:t>Carbamates:</a:t>
            </a:r>
          </a:p>
          <a:p>
            <a:pPr lvl="1"/>
            <a:r>
              <a:rPr lang="en-US" sz="1800">
                <a:latin typeface="Georgia" charset="0"/>
                <a:ea typeface="ＭＳ Ｐゴシック" charset="0"/>
              </a:rPr>
              <a:t>Carbaryl (Sevin</a:t>
            </a:r>
            <a:r>
              <a:rPr lang="en-US" sz="1800" baseline="30000">
                <a:latin typeface="Georgia" charset="0"/>
                <a:ea typeface="ＭＳ Ｐゴシック" charset="0"/>
              </a:rPr>
              <a:t>®</a:t>
            </a:r>
            <a:r>
              <a:rPr lang="en-US" sz="1800">
                <a:latin typeface="Georgia" charset="0"/>
                <a:ea typeface="ＭＳ Ｐゴシック" charset="0"/>
              </a:rPr>
              <a:t>), aldicarb (Termik</a:t>
            </a:r>
            <a:r>
              <a:rPr lang="en-US" sz="1800" baseline="30000">
                <a:latin typeface="Georgia" charset="0"/>
                <a:ea typeface="ＭＳ Ｐゴシック" charset="0"/>
              </a:rPr>
              <a:t>®</a:t>
            </a:r>
            <a:r>
              <a:rPr lang="en-US" sz="1800">
                <a:latin typeface="Georgia" charset="0"/>
                <a:ea typeface="ＭＳ Ｐゴシック" charset="0"/>
              </a:rPr>
              <a:t>), methomyl   (Lannate</a:t>
            </a:r>
            <a:r>
              <a:rPr lang="en-US" sz="1800" baseline="30000">
                <a:latin typeface="Georgia" charset="0"/>
                <a:ea typeface="ＭＳ Ｐゴシック" charset="0"/>
              </a:rPr>
              <a:t>®</a:t>
            </a:r>
            <a:r>
              <a:rPr lang="en-US" sz="1800">
                <a:latin typeface="Georgia" charset="0"/>
                <a:ea typeface="ＭＳ Ｐゴシック" charset="0"/>
              </a:rPr>
              <a:t>)</a:t>
            </a:r>
            <a:endParaRPr lang="en-US" u="sng">
              <a:latin typeface="Georgia" charset="0"/>
              <a:ea typeface="ＭＳ Ｐゴシック" charset="0"/>
            </a:endParaRPr>
          </a:p>
          <a:p>
            <a:r>
              <a:rPr lang="en-US" u="sng">
                <a:latin typeface="Georgia" charset="0"/>
                <a:ea typeface="ＭＳ Ｐゴシック" charset="0"/>
                <a:cs typeface="ＭＳ Ｐゴシック" charset="0"/>
              </a:rPr>
              <a:t>Organochlorine:</a:t>
            </a:r>
          </a:p>
          <a:p>
            <a:pPr lvl="1"/>
            <a:r>
              <a:rPr lang="en-US" sz="1800">
                <a:latin typeface="Georgia" charset="0"/>
                <a:ea typeface="ＭＳ Ｐゴシック" charset="0"/>
              </a:rPr>
              <a:t>DDT, chlordane</a:t>
            </a:r>
            <a:endParaRPr lang="en-US" u="sng">
              <a:latin typeface="Georgia" charset="0"/>
              <a:ea typeface="ＭＳ Ｐゴシック" charset="0"/>
            </a:endParaRPr>
          </a:p>
          <a:p>
            <a:r>
              <a:rPr lang="en-US" u="sng">
                <a:latin typeface="Georgia" charset="0"/>
                <a:ea typeface="ＭＳ Ｐゴシック" charset="0"/>
                <a:cs typeface="ＭＳ Ｐゴシック" charset="0"/>
              </a:rPr>
              <a:t>Pyrethroids: </a:t>
            </a:r>
          </a:p>
          <a:p>
            <a:pPr lvl="1"/>
            <a:r>
              <a:rPr lang="en-US" sz="1800">
                <a:latin typeface="Georgia" charset="0"/>
                <a:ea typeface="ＭＳ Ｐゴシック" charset="0"/>
              </a:rPr>
              <a:t> Permethrin (Forte</a:t>
            </a:r>
            <a:r>
              <a:rPr lang="en-US" sz="1800" baseline="30000">
                <a:latin typeface="Georgia" charset="0"/>
                <a:ea typeface="ＭＳ Ｐゴシック" charset="0"/>
              </a:rPr>
              <a:t>®</a:t>
            </a:r>
            <a:r>
              <a:rPr lang="en-US" sz="1800">
                <a:latin typeface="Georgia" charset="0"/>
                <a:ea typeface="ＭＳ Ｐゴシック" charset="0"/>
              </a:rPr>
              <a:t>), cypermethrin (Cypac</a:t>
            </a:r>
            <a:r>
              <a:rPr lang="en-US" sz="1800" baseline="30000">
                <a:latin typeface="Georgia" charset="0"/>
                <a:ea typeface="ＭＳ Ｐゴシック" charset="0"/>
              </a:rPr>
              <a:t>®</a:t>
            </a:r>
            <a:r>
              <a:rPr lang="en-US" sz="1800">
                <a:latin typeface="Georgia" charset="0"/>
                <a:ea typeface="ＭＳ Ｐゴシック" charset="0"/>
              </a:rPr>
              <a:t>)</a:t>
            </a:r>
            <a:endParaRPr lang="en-US">
              <a:latin typeface="Georgia" charset="0"/>
              <a:ea typeface="ＭＳ Ｐゴシック" charset="0"/>
            </a:endParaRPr>
          </a:p>
        </p:txBody>
      </p:sp>
      <p:pic>
        <p:nvPicPr>
          <p:cNvPr id="20484" name="Content Placeholder 5" descr="DSCF130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648200" y="1981200"/>
            <a:ext cx="4038600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Biopesticides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343400" cy="4525963"/>
          </a:xfrm>
        </p:spPr>
        <p:txBody>
          <a:bodyPr/>
          <a:lstStyle/>
          <a:p>
            <a:r>
              <a:rPr kumimoji="1" lang="en-US">
                <a:latin typeface="Georgia" charset="0"/>
                <a:ea typeface="ＭＳ Ｐゴシック" charset="0"/>
                <a:cs typeface="ＭＳ Ｐゴシック" charset="0"/>
              </a:rPr>
              <a:t>Derived from natural materials such as animals, plants, bacteria, and minerals.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Examples: </a:t>
            </a:r>
          </a:p>
          <a:p>
            <a:pPr lvl="2"/>
            <a:r>
              <a:rPr lang="en-US">
                <a:latin typeface="Georgia" charset="0"/>
                <a:ea typeface="ＭＳ Ｐゴシック" charset="0"/>
              </a:rPr>
              <a:t>Daisy - Pyrethrins and synthetic pyrethroids</a:t>
            </a:r>
          </a:p>
          <a:p>
            <a:pPr lvl="2"/>
            <a:r>
              <a:rPr lang="en-US">
                <a:latin typeface="Georgia" charset="0"/>
                <a:ea typeface="ＭＳ Ｐゴシック" charset="0"/>
              </a:rPr>
              <a:t>Neem Tree -  Azardiractrin</a:t>
            </a:r>
            <a:endParaRPr kumimoji="1" lang="en-US">
              <a:latin typeface="Georgia" charset="0"/>
              <a:ea typeface="ＭＳ Ｐゴシック" charset="0"/>
            </a:endParaRPr>
          </a:p>
          <a:p>
            <a:r>
              <a:rPr kumimoji="1" lang="en-US">
                <a:latin typeface="Georgia" charset="0"/>
                <a:ea typeface="ＭＳ Ｐゴシック" charset="0"/>
                <a:cs typeface="ＭＳ Ｐゴシック" charset="0"/>
              </a:rPr>
              <a:t>Others:</a:t>
            </a:r>
          </a:p>
          <a:p>
            <a:pPr lvl="1"/>
            <a:r>
              <a:rPr kumimoji="1" lang="en-US">
                <a:latin typeface="Georgia" charset="0"/>
                <a:ea typeface="ＭＳ Ｐゴシック" charset="0"/>
              </a:rPr>
              <a:t>Microbial</a:t>
            </a:r>
          </a:p>
          <a:p>
            <a:pPr lvl="2"/>
            <a:r>
              <a:rPr lang="en-US">
                <a:latin typeface="Georgia" charset="0"/>
                <a:ea typeface="ＭＳ Ｐゴシック" charset="0"/>
              </a:rPr>
              <a:t>Avermectin (Avid</a:t>
            </a:r>
            <a:r>
              <a:rPr lang="en-US" baseline="30000">
                <a:latin typeface="Georgia" charset="0"/>
                <a:ea typeface="ＭＳ Ｐゴシック" charset="0"/>
              </a:rPr>
              <a:t>®</a:t>
            </a:r>
            <a:r>
              <a:rPr lang="en-US">
                <a:latin typeface="Georgia" charset="0"/>
                <a:ea typeface="ＭＳ Ｐゴシック" charset="0"/>
              </a:rPr>
              <a:t>, Agrimek</a:t>
            </a:r>
            <a:r>
              <a:rPr lang="en-US" baseline="30000">
                <a:latin typeface="Georgia" charset="0"/>
                <a:ea typeface="ＭＳ Ｐゴシック" charset="0"/>
              </a:rPr>
              <a:t>®</a:t>
            </a:r>
            <a:r>
              <a:rPr lang="en-US">
                <a:latin typeface="Georgia" charset="0"/>
                <a:ea typeface="ＭＳ Ｐゴシック" charset="0"/>
              </a:rPr>
              <a:t>) produced by the microbe Streptomyces avermitis </a:t>
            </a:r>
          </a:p>
          <a:p>
            <a:pPr lvl="1"/>
            <a:r>
              <a:rPr kumimoji="1" lang="en-US">
                <a:latin typeface="Georgia" charset="0"/>
                <a:ea typeface="ＭＳ Ｐゴシック" charset="0"/>
              </a:rPr>
              <a:t>Biochemical</a:t>
            </a:r>
          </a:p>
          <a:p>
            <a:pPr lvl="2"/>
            <a:r>
              <a:rPr lang="en-US">
                <a:latin typeface="Georgia" charset="0"/>
                <a:ea typeface="ＭＳ Ｐゴシック" charset="0"/>
              </a:rPr>
              <a:t>Insect sex pheromones 	</a:t>
            </a:r>
          </a:p>
          <a:p>
            <a:pPr lvl="2"/>
            <a:endParaRPr kumimoji="1" lang="en-US">
              <a:latin typeface="Georgia" charset="0"/>
              <a:ea typeface="ＭＳ Ｐゴシック" charset="0"/>
            </a:endParaRP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411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MC9004387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Pest Control Devices</a:t>
            </a:r>
          </a:p>
        </p:txBody>
      </p:sp>
      <p:sp>
        <p:nvSpPr>
          <p:cNvPr id="22531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Are products that use physical or mechanical means to trap, destroy, repel, or mitigate pests without chemical substances.</a:t>
            </a:r>
          </a:p>
          <a:p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For example: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Black light traps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Fly traps</a:t>
            </a:r>
          </a:p>
          <a:p>
            <a:pPr lvl="1"/>
            <a:r>
              <a:rPr lang="en-US">
                <a:latin typeface="Georgia" charset="0"/>
                <a:ea typeface="ＭＳ Ｐゴシック" charset="0"/>
              </a:rPr>
              <a:t>Ultraviolet light systems</a:t>
            </a:r>
          </a:p>
          <a:p>
            <a:pPr lvl="1">
              <a:buFont typeface="Georgia" charset="0"/>
              <a:buNone/>
            </a:pPr>
            <a:endParaRPr lang="en-US">
              <a:latin typeface="Georgia" charset="0"/>
              <a:ea typeface="ＭＳ Ｐゴシック" charset="0"/>
            </a:endParaRPr>
          </a:p>
          <a:p>
            <a:pPr lvl="1"/>
            <a:endParaRPr lang="en-US">
              <a:latin typeface="Georgia" charset="0"/>
              <a:ea typeface="ＭＳ Ｐゴシック" charset="0"/>
            </a:endParaRPr>
          </a:p>
        </p:txBody>
      </p:sp>
      <p:pic>
        <p:nvPicPr>
          <p:cNvPr id="22532" name="Picture 4" descr="MP9003163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657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MP9001755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36576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>
          <a:xfrm>
            <a:off x="304800" y="609600"/>
            <a:ext cx="8382000" cy="1066800"/>
          </a:xfrm>
        </p:spPr>
        <p:txBody>
          <a:bodyPr/>
          <a:lstStyle/>
          <a:p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Pesticides: Human Health and the Environment</a:t>
            </a:r>
          </a:p>
        </p:txBody>
      </p:sp>
      <p:sp>
        <p:nvSpPr>
          <p:cNvPr id="23555" name="Content Placeholder 3"/>
          <p:cNvSpPr>
            <a:spLocks noGrp="1"/>
          </p:cNvSpPr>
          <p:nvPr>
            <p:ph idx="1"/>
          </p:nvPr>
        </p:nvSpPr>
        <p:spPr>
          <a:xfrm>
            <a:off x="36826" y="1752600"/>
            <a:ext cx="9107173" cy="5105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Most pesticides create some risk to human, animals, or the environment because they are designed to be toxic.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The US </a:t>
            </a:r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Environmental Protection Agency </a:t>
            </a: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evaluates pesticides to ensure that they will not have an </a:t>
            </a:r>
            <a:r>
              <a:rPr lang="en-US" dirty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unreasonable adverse effects</a:t>
            </a: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Many household products are pesticides!</a:t>
            </a:r>
          </a:p>
          <a:p>
            <a:pPr lvl="1"/>
            <a:r>
              <a:rPr lang="en-US" dirty="0" smtClean="0">
                <a:latin typeface="Georgia" charset="0"/>
                <a:ea typeface="ＭＳ Ｐゴシック" charset="0"/>
              </a:rPr>
              <a:t>Insect </a:t>
            </a:r>
            <a:r>
              <a:rPr lang="en-US" dirty="0">
                <a:latin typeface="Georgia" charset="0"/>
                <a:ea typeface="ＭＳ Ｐゴシック" charset="0"/>
              </a:rPr>
              <a:t>repellents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Rat and Rodent Poison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Weed killers</a:t>
            </a:r>
          </a:p>
          <a:p>
            <a:pPr lvl="1"/>
            <a:endParaRPr lang="en-US" dirty="0">
              <a:latin typeface="Georgia" charset="0"/>
              <a:ea typeface="ＭＳ Ｐゴシック" charset="0"/>
            </a:endParaRPr>
          </a:p>
          <a:p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6" name="Picture 3" descr="DSC022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90" y="5029200"/>
            <a:ext cx="243839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2667000" y="5257800"/>
            <a:ext cx="38100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76800" y="3657600"/>
            <a:ext cx="38100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3400" y="3657600"/>
            <a:ext cx="38100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48000" y="2362200"/>
            <a:ext cx="29718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24582" name="Title 1"/>
          <p:cNvSpPr>
            <a:spLocks noGrp="1"/>
          </p:cNvSpPr>
          <p:nvPr>
            <p:ph type="title"/>
          </p:nvPr>
        </p:nvSpPr>
        <p:spPr>
          <a:xfrm>
            <a:off x="304800" y="377825"/>
            <a:ext cx="8382000" cy="1069975"/>
          </a:xfrm>
        </p:spPr>
        <p:txBody>
          <a:bodyPr/>
          <a:lstStyle/>
          <a:p>
            <a:r>
              <a:rPr lang="en-US" sz="3600">
                <a:latin typeface="Trebuchet MS" charset="0"/>
                <a:ea typeface="ＭＳ Ｐゴシック" charset="0"/>
                <a:cs typeface="ＭＳ Ｐゴシック" charset="0"/>
              </a:rPr>
              <a:t>Risks of Pesticides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304800" y="1371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>
                <a:latin typeface="Georgia" charset="0"/>
              </a:rPr>
              <a:t>The US EPA uses a basic four step process to </a:t>
            </a:r>
            <a:r>
              <a:rPr kumimoji="1" lang="en-US" b="1">
                <a:latin typeface="Georgia" charset="0"/>
              </a:rPr>
              <a:t>asses risk </a:t>
            </a:r>
            <a:br>
              <a:rPr kumimoji="1" lang="en-US" b="1">
                <a:latin typeface="Georgia" charset="0"/>
              </a:rPr>
            </a:br>
            <a:r>
              <a:rPr kumimoji="1" lang="en-US">
                <a:latin typeface="Georgia" charset="0"/>
              </a:rPr>
              <a:t>to human health:</a:t>
            </a:r>
          </a:p>
        </p:txBody>
      </p:sp>
      <p:sp>
        <p:nvSpPr>
          <p:cNvPr id="24584" name="Rectangle 10"/>
          <p:cNvSpPr>
            <a:spLocks noChangeArrowheads="1"/>
          </p:cNvSpPr>
          <p:nvPr/>
        </p:nvSpPr>
        <p:spPr bwMode="auto">
          <a:xfrm>
            <a:off x="685800" y="35814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sz="2400" b="1">
                <a:solidFill>
                  <a:srgbClr val="FF0000"/>
                </a:solidFill>
              </a:rPr>
              <a:t>2</a:t>
            </a:r>
          </a:p>
          <a:p>
            <a:r>
              <a:rPr kumimoji="1" lang="en-US" b="1"/>
              <a:t>Dose-Response Assessment</a:t>
            </a:r>
          </a:p>
          <a:p>
            <a:r>
              <a:rPr kumimoji="1" lang="en-US" sz="1600"/>
              <a:t>    </a:t>
            </a:r>
            <a:r>
              <a:rPr kumimoji="1" lang="ja-JP" altLang="en-US" sz="1600"/>
              <a:t>“</a:t>
            </a:r>
            <a:r>
              <a:rPr kumimoji="1" lang="en-US" sz="1600"/>
              <a:t>The Dose Makes the Poison</a:t>
            </a:r>
            <a:r>
              <a:rPr kumimoji="1" lang="ja-JP" altLang="en-US" sz="1600"/>
              <a:t>”</a:t>
            </a:r>
            <a:endParaRPr kumimoji="1" lang="en-US" sz="1600"/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4800600" y="3581400"/>
            <a:ext cx="388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65150" lvl="1" indent="-457200" algn="ctr">
              <a:buClr>
                <a:srgbClr val="A04DA3"/>
              </a:buClr>
            </a:pPr>
            <a:r>
              <a:rPr kumimoji="1" lang="en-US" sz="2400" b="1">
                <a:solidFill>
                  <a:srgbClr val="FF0000"/>
                </a:solidFill>
              </a:rPr>
              <a:t>3</a:t>
            </a:r>
          </a:p>
          <a:p>
            <a:pPr marL="565150" lvl="1" indent="-457200" algn="ctr">
              <a:buClr>
                <a:srgbClr val="A04DA3"/>
              </a:buClr>
            </a:pPr>
            <a:r>
              <a:rPr kumimoji="1" lang="en-US" b="1"/>
              <a:t>Exposure Assessment</a:t>
            </a:r>
          </a:p>
          <a:p>
            <a:pPr marL="565150" lvl="1" indent="-457200" algn="ctr">
              <a:buClr>
                <a:srgbClr val="A04DA3"/>
              </a:buClr>
            </a:pPr>
            <a:r>
              <a:rPr kumimoji="1" lang="en-US" sz="1600"/>
              <a:t>Inhalation, skin or oral exposure</a:t>
            </a:r>
            <a:endParaRPr lang="en-US" sz="1600"/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2895600" y="5257800"/>
            <a:ext cx="3276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sz="2400" b="1">
                <a:solidFill>
                  <a:srgbClr val="FF0000"/>
                </a:solidFill>
              </a:rPr>
              <a:t>4</a:t>
            </a:r>
          </a:p>
          <a:p>
            <a:pPr algn="ctr"/>
            <a:r>
              <a:rPr kumimoji="1" lang="en-US" b="1"/>
              <a:t>Risk Characterization </a:t>
            </a:r>
            <a:br>
              <a:rPr kumimoji="1" lang="en-US" b="1"/>
            </a:br>
            <a:r>
              <a:rPr kumimoji="1" lang="en-US" sz="1600"/>
              <a:t>Combination of first 3 steps</a:t>
            </a:r>
            <a:r>
              <a:rPr kumimoji="1" lang="en-US"/>
              <a:t/>
            </a:r>
            <a:br>
              <a:rPr kumimoji="1" lang="en-US"/>
            </a:br>
            <a:endParaRPr lang="en-US"/>
          </a:p>
        </p:txBody>
      </p:sp>
      <p:sp>
        <p:nvSpPr>
          <p:cNvPr id="24587" name="TextBox 14"/>
          <p:cNvSpPr txBox="1">
            <a:spLocks noChangeArrowheads="1"/>
          </p:cNvSpPr>
          <p:nvPr/>
        </p:nvSpPr>
        <p:spPr bwMode="auto">
          <a:xfrm>
            <a:off x="3276600" y="2362200"/>
            <a:ext cx="251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1</a:t>
            </a:r>
            <a:r>
              <a:rPr lang="en-US" sz="1800" b="1"/>
              <a:t/>
            </a:r>
            <a:br>
              <a:rPr lang="en-US" sz="1800" b="1"/>
            </a:br>
            <a:r>
              <a:rPr lang="en-US" sz="1800" b="1"/>
              <a:t>Hazard Identification</a:t>
            </a:r>
          </a:p>
          <a:p>
            <a:pPr algn="ctr" eaLnBrk="1" hangingPunct="1"/>
            <a:r>
              <a:rPr lang="en-US" sz="1600"/>
              <a:t>What is the risk?</a:t>
            </a:r>
          </a:p>
        </p:txBody>
      </p:sp>
      <p:sp>
        <p:nvSpPr>
          <p:cNvPr id="27" name="Right Brace 26"/>
          <p:cNvSpPr/>
          <p:nvPr/>
        </p:nvSpPr>
        <p:spPr>
          <a:xfrm rot="5400000">
            <a:off x="4457700" y="2705100"/>
            <a:ext cx="381000" cy="4572000"/>
          </a:xfrm>
          <a:prstGeom prst="rightBrace">
            <a:avLst>
              <a:gd name="adj1" fmla="val 8333"/>
              <a:gd name="adj2" fmla="val 5119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ea typeface="Arial" pitchFamily="-105" charset="0"/>
              <a:cs typeface="Arial" pitchFamily="-105" charset="0"/>
            </a:endParaRPr>
          </a:p>
        </p:txBody>
      </p:sp>
      <p:cxnSp>
        <p:nvCxnSpPr>
          <p:cNvPr id="24589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5791200" y="3233738"/>
            <a:ext cx="381000" cy="38100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/>
          <p:nvPr/>
        </p:nvCxnSpPr>
        <p:spPr>
          <a:xfrm rot="5400000">
            <a:off x="2971800" y="3276600"/>
            <a:ext cx="3810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9514</TotalTime>
  <Words>1052</Words>
  <Application>Microsoft Macintosh PowerPoint</Application>
  <PresentationFormat>On-screen Show (4:3)</PresentationFormat>
  <Paragraphs>181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Urban</vt:lpstr>
      <vt:lpstr>Pesticides</vt:lpstr>
      <vt:lpstr>What is a Pesticide?</vt:lpstr>
      <vt:lpstr>What is a Pest?</vt:lpstr>
      <vt:lpstr>Types of Pesticides</vt:lpstr>
      <vt:lpstr>Four Main Groups of Chemical Pesticides </vt:lpstr>
      <vt:lpstr>Biopesticides</vt:lpstr>
      <vt:lpstr>Pest Control Devices</vt:lpstr>
      <vt:lpstr>Pesticides: Human Health and the Environment</vt:lpstr>
      <vt:lpstr>Risks of Pesticides</vt:lpstr>
      <vt:lpstr>Risks of Pesticides (cont.)</vt:lpstr>
      <vt:lpstr>Risks of Pesticides (cont.)</vt:lpstr>
      <vt:lpstr>Potential Health Effects of Pesticides</vt:lpstr>
      <vt:lpstr>“The Dose Makes the Poison”</vt:lpstr>
      <vt:lpstr>Pesticide Safety – The Label</vt:lpstr>
      <vt:lpstr>The Label Tells You…</vt:lpstr>
      <vt:lpstr>Signal Words and Images</vt:lpstr>
      <vt:lpstr>Signal Words</vt:lpstr>
      <vt:lpstr>PowerPoint Presentation</vt:lpstr>
      <vt:lpstr>Personnel Protective Equipment</vt:lpstr>
      <vt:lpstr>Personal Protective Equipment</vt:lpstr>
      <vt:lpstr>Alternatives to Using Pesticides</vt:lpstr>
      <vt:lpstr>Pest Prevention</vt:lpstr>
      <vt:lpstr>Non-Chemical Pest Controls</vt:lpstr>
      <vt:lpstr>Other Less Toxic Pest Controls</vt:lpstr>
      <vt:lpstr>Integrated Pest Management</vt:lpstr>
      <vt:lpstr>Integrated Pest Management</vt:lpstr>
      <vt:lpstr>How to Decrease Exposure to Pesticides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Pesticide Training Module on Environmental Health for Promotoras on the U.S.-Mexico Border</dc:title>
  <dc:creator>Paul</dc:creator>
  <cp:lastModifiedBy>Denise MOreno</cp:lastModifiedBy>
  <cp:revision>531</cp:revision>
  <dcterms:created xsi:type="dcterms:W3CDTF">2011-06-23T15:57:05Z</dcterms:created>
  <dcterms:modified xsi:type="dcterms:W3CDTF">2013-04-17T20:32:33Z</dcterms:modified>
</cp:coreProperties>
</file>