
<file path=[Content_Types].xml><?xml version="1.0" encoding="utf-8"?>
<Types xmlns="http://schemas.openxmlformats.org/package/2006/content-types">
  <Default Extension="jpg" ContentType="image/jpeg"/>
  <Default Extension="xml" ContentType="application/xml"/>
  <Default Extension="jpeg" ContentType="image/jpeg"/>
  <Default Extension="gif" ContentType="image/gif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339" r:id="rId3"/>
    <p:sldId id="334" r:id="rId4"/>
    <p:sldId id="336" r:id="rId5"/>
    <p:sldId id="337" r:id="rId6"/>
    <p:sldId id="338" r:id="rId7"/>
    <p:sldId id="340" r:id="rId8"/>
    <p:sldId id="343" r:id="rId9"/>
    <p:sldId id="326" r:id="rId10"/>
    <p:sldId id="344" r:id="rId11"/>
    <p:sldId id="345" r:id="rId12"/>
    <p:sldId id="361" r:id="rId13"/>
    <p:sldId id="328" r:id="rId14"/>
    <p:sldId id="346" r:id="rId15"/>
    <p:sldId id="347" r:id="rId16"/>
    <p:sldId id="348" r:id="rId17"/>
    <p:sldId id="349" r:id="rId18"/>
    <p:sldId id="299" r:id="rId19"/>
    <p:sldId id="302" r:id="rId20"/>
    <p:sldId id="354" r:id="rId21"/>
    <p:sldId id="350" r:id="rId22"/>
    <p:sldId id="352" r:id="rId23"/>
    <p:sldId id="353" r:id="rId24"/>
    <p:sldId id="356" r:id="rId25"/>
    <p:sldId id="351" r:id="rId26"/>
    <p:sldId id="355" r:id="rId27"/>
    <p:sldId id="357" r:id="rId28"/>
    <p:sldId id="358" r:id="rId29"/>
    <p:sldId id="360" r:id="rId30"/>
    <p:sldId id="359" r:id="rId3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-2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925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D61BAB-B0B6-F549-845E-8663AA608E00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53DA3E-18F1-6C4D-9D21-C9A927874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01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32540B-C0DD-AB4D-B18B-A456D07111AE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64" tIns="46582" rIns="93164" bIns="4658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4838"/>
            <a:ext cx="5608638" cy="4184650"/>
          </a:xfrm>
          <a:prstGeom prst="rect">
            <a:avLst/>
          </a:prstGeom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6888" cy="463550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762FF5-CD24-A34D-A86D-EF3664B4AB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81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CB02EAC-95ED-B44C-AC5B-22D7B724F260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C6EE68-C49F-154F-A254-C260620ACE9F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8E5EBC-2172-5D46-BFCA-D10C38321EEC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D76A6A-2D98-8E44-A458-7695027FBD23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195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/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fld id="{9645C166-5303-3F41-A70E-3B303B2B527E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87B0FC-5060-F645-B88F-DDD8B9219A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7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DC2FA2-AF4C-B641-B98F-BD19511AC578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0AA8-D351-7B42-B457-982E98163C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1E6877-C9AE-1A41-9B33-AA79814C5427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ED887-1D8A-7B4D-9752-01A4BB1017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E2633A-DC53-894B-A5FD-F72ECE4B3C5A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897AF-C349-D549-A76F-07607DE87B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7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B00704-3F7B-4D43-8A24-EC5D3A16871A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D92A7-E701-A649-BA59-EA75586BA3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9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85BD5E-064B-234B-B515-DAF78639DD25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73211-EAB9-8E4D-AD40-4225104F70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7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61D0C-5DD9-4E48-AC4E-30A6EAC309F4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4E49E-ABBF-5F40-80BD-130469C1B1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fld id="{264D7391-2417-EC48-8FCB-1FC4EE151F22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B7E3B-8EEE-8E40-81C0-C23C27042A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4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BF8DC1-5B95-1C47-8B58-D40A7EE17530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0231E-0220-134D-87E7-8D4BC72F9B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97B70C-2468-E24D-BF4C-680BE8554101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AC7FB-032D-6849-B3CF-3F61DB9C3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3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9517F2-24A8-FE47-A41D-81630E109C3A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B4263-798E-1B46-A70A-AE4395271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8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 w="50800" cap="rnd" cmpd="thickThin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eorgia" pitchFamily="-105" charset="0"/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fld id="{24431387-C3AE-BB47-8A6B-4B3E4C03E1D3}" type="datetime1">
              <a:rPr lang="en-US"/>
              <a:pPr/>
              <a:t>4/17/13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66A81086-37E2-D449-844A-8125A76266F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50" r:id="rId2"/>
    <p:sldLayoutId id="2147483951" r:id="rId3"/>
    <p:sldLayoutId id="2147483952" r:id="rId4"/>
    <p:sldLayoutId id="2147483953" r:id="rId5"/>
    <p:sldLayoutId id="2147483960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charset="0"/>
        <a:buChar char="•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charset="0"/>
        <a:buChar char="▫"/>
        <a:defRPr sz="2600" kern="1200">
          <a:solidFill>
            <a:schemeClr val="accent2"/>
          </a:solidFill>
          <a:latin typeface="+mn-lt"/>
          <a:ea typeface="ＭＳ Ｐゴシック" pitchFamily="-105" charset="-128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400" kern="1200">
          <a:solidFill>
            <a:schemeClr val="accent1"/>
          </a:solidFill>
          <a:latin typeface="+mn-lt"/>
          <a:ea typeface="ＭＳ Ｐゴシック" pitchFamily="-105" charset="-128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200" kern="1200">
          <a:solidFill>
            <a:schemeClr val="accent1"/>
          </a:solidFill>
          <a:latin typeface="+mn-lt"/>
          <a:ea typeface="ＭＳ Ｐゴシック" pitchFamily="-105" charset="-128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charset="0"/>
        <a:buChar char="▫"/>
        <a:defRPr sz="2000" kern="1200">
          <a:solidFill>
            <a:srgbClr val="A04DA3"/>
          </a:solidFill>
          <a:latin typeface="+mn-lt"/>
          <a:ea typeface="ＭＳ Ｐゴシック" pitchFamily="-105" charset="-128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3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5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5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2438400"/>
          </a:xfrm>
        </p:spPr>
        <p:txBody>
          <a:bodyPr/>
          <a:lstStyle/>
          <a:p>
            <a:pPr eaLnBrk="1" hangingPunct="1"/>
            <a:r>
              <a:rPr lang="es-MX" sz="8000" b="1">
                <a:latin typeface="Trebuchet MS" charset="0"/>
                <a:ea typeface="ＭＳ Ｐゴシック" charset="0"/>
                <a:cs typeface="ＭＳ Ｐゴシック" charset="0"/>
              </a:rPr>
              <a:t>Plaguicidas</a:t>
            </a:r>
            <a:endParaRPr lang="es-MX" sz="80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Subtitle 3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4953000" cy="1752600"/>
          </a:xfrm>
        </p:spPr>
        <p:txBody>
          <a:bodyPr/>
          <a:lstStyle/>
          <a:p>
            <a:pPr marL="63500"/>
            <a:r>
              <a:rPr lang="es-MX">
                <a:latin typeface="Georgia" charset="0"/>
                <a:ea typeface="ＭＳ Ｐゴシック" charset="0"/>
                <a:cs typeface="ＭＳ Ｐゴシック" charset="0"/>
              </a:rPr>
              <a:t>Salud Humana y el Medio Ambiente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s-MX">
                <a:latin typeface="Trebuchet MS" charset="0"/>
                <a:ea typeface="ＭＳ Ｐゴシック" charset="0"/>
                <a:cs typeface="ＭＳ Ｐゴシック" charset="0"/>
              </a:rPr>
              <a:t>Riesgo de los Plaguicidas </a:t>
            </a:r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(cont.)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3160713"/>
          </a:xfrm>
        </p:spPr>
        <p:txBody>
          <a:bodyPr/>
          <a:lstStyle/>
          <a:p>
            <a:r>
              <a:rPr lang="es-ES_tradnl" b="1">
                <a:latin typeface="Georgia" charset="0"/>
                <a:ea typeface="ＭＳ Ｐゴシック" charset="0"/>
                <a:cs typeface="ＭＳ Ｐゴシック" charset="0"/>
              </a:rPr>
              <a:t>Identificación del Peligro</a:t>
            </a:r>
            <a:endParaRPr kumimoji="1" lang="es-ES_tradnl" b="1">
              <a:latin typeface="Georgia" charset="0"/>
              <a:ea typeface="ＭＳ Ｐゴシック" charset="0"/>
              <a:cs typeface="Arial" charset="0"/>
            </a:endParaRPr>
          </a:p>
          <a:p>
            <a:pPr lvl="1"/>
            <a:r>
              <a:rPr kumimoji="1" lang="es-ES_tradnl">
                <a:latin typeface="Georgia" charset="0"/>
                <a:ea typeface="ＭＳ Ｐゴシック" charset="0"/>
                <a:cs typeface="Arial" charset="0"/>
              </a:rPr>
              <a:t>Identificar los efectos potenciales a la salud de los diferentes tipos de exposición a plaguicidas.</a:t>
            </a:r>
          </a:p>
          <a:p>
            <a:r>
              <a:rPr kumimoji="1" lang="es-ES_tradnl" b="1">
                <a:latin typeface="Georgia" charset="0"/>
                <a:ea typeface="ＭＳ Ｐゴシック" charset="0"/>
                <a:cs typeface="Arial" charset="0"/>
              </a:rPr>
              <a:t>Evaluación Dosis-Respuesta</a:t>
            </a:r>
          </a:p>
          <a:p>
            <a:pPr lvl="1"/>
            <a:r>
              <a:rPr kumimoji="1" lang="es-ES_tradnl">
                <a:latin typeface="Georgia" charset="0"/>
                <a:ea typeface="ＭＳ Ｐゴシック" charset="0"/>
                <a:cs typeface="Arial" charset="0"/>
              </a:rPr>
              <a:t>La cantidad de la substancia a la que una persona es expuesta es tan importante como también que tan toxica es la substancia química a la que se es expuesta. </a:t>
            </a:r>
          </a:p>
        </p:txBody>
      </p:sp>
      <p:pic>
        <p:nvPicPr>
          <p:cNvPr id="26628" name="Content Placeholder 5" descr="MP90042526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80" r="-20180"/>
          <a:stretch>
            <a:fillRect/>
          </a:stretch>
        </p:blipFill>
        <p:spPr>
          <a:xfrm>
            <a:off x="4648200" y="1874838"/>
            <a:ext cx="4038600" cy="4525962"/>
          </a:xfrm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3810000" cy="4000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sz="2000" b="1">
                <a:solidFill>
                  <a:schemeClr val="tx2"/>
                </a:solidFill>
                <a:latin typeface="Trebuchet MS" charset="0"/>
              </a:rPr>
              <a:t>La Dosis Hace el Veneno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Riesgo de los Plaguicidas (cont.)</a:t>
            </a:r>
          </a:p>
        </p:txBody>
      </p:sp>
      <p:sp>
        <p:nvSpPr>
          <p:cNvPr id="27651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/>
          <a:p>
            <a:pPr marL="365125" lvl="1" indent="-255588">
              <a:buClr>
                <a:srgbClr val="A04DA3"/>
              </a:buClr>
              <a:buFont typeface="Georgia" charset="0"/>
              <a:buChar char="•"/>
            </a:pPr>
            <a:r>
              <a:rPr kumimoji="1" lang="es-ES_tradnl" b="1" dirty="0">
                <a:solidFill>
                  <a:schemeClr val="tx1"/>
                </a:solidFill>
                <a:latin typeface="Georgia" charset="0"/>
                <a:ea typeface="ＭＳ Ｐゴシック" charset="0"/>
                <a:cs typeface="Arial" charset="0"/>
              </a:rPr>
              <a:t>Evaluación de la Exposición</a:t>
            </a:r>
          </a:p>
          <a:p>
            <a:pPr marL="630238" lvl="2" indent="-255588">
              <a:buClr>
                <a:srgbClr val="A04DA3"/>
              </a:buClr>
              <a:buFont typeface="Georgia" charset="0"/>
              <a:buChar char="•"/>
            </a:pP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Arial" charset="0"/>
              </a:rPr>
              <a:t>Las personas pueden ser expuestas a los plaguicidas por:</a:t>
            </a:r>
          </a:p>
          <a:p>
            <a:pPr marL="887413" lvl="3" indent="-255588"/>
            <a:r>
              <a:rPr lang="es-ES_tradnl" dirty="0">
                <a:latin typeface="Georgia" charset="0"/>
                <a:ea typeface="ＭＳ Ｐゴシック" charset="0"/>
              </a:rPr>
              <a:t>Inhalación</a:t>
            </a:r>
          </a:p>
          <a:p>
            <a:pPr marL="887413" lvl="3" indent="-255588"/>
            <a:r>
              <a:rPr lang="es-ES_tradnl" dirty="0">
                <a:latin typeface="Georgia" charset="0"/>
                <a:ea typeface="ＭＳ Ｐゴシック" charset="0"/>
              </a:rPr>
              <a:t>Absorción por la piel</a:t>
            </a:r>
          </a:p>
          <a:p>
            <a:pPr marL="887413" lvl="3" indent="-255588"/>
            <a:r>
              <a:rPr lang="es-ES_tradnl" dirty="0">
                <a:latin typeface="Georgia" charset="0"/>
                <a:ea typeface="ＭＳ Ｐゴシック" charset="0"/>
              </a:rPr>
              <a:t>Ingestión </a:t>
            </a:r>
          </a:p>
          <a:p>
            <a:pPr marL="887413" lvl="3" indent="-255588"/>
            <a:r>
              <a:rPr lang="es-ES_tradnl" dirty="0">
                <a:latin typeface="Georgia" charset="0"/>
                <a:ea typeface="ＭＳ Ｐゴシック" charset="0"/>
              </a:rPr>
              <a:t>Ojos</a:t>
            </a:r>
          </a:p>
          <a:p>
            <a:pPr marL="365125" lvl="1" indent="-255588">
              <a:buClr>
                <a:srgbClr val="A04DA3"/>
              </a:buClr>
              <a:buFont typeface="Georgia" charset="0"/>
              <a:buChar char="•"/>
            </a:pPr>
            <a:r>
              <a:rPr kumimoji="1" lang="es-ES_tradnl" b="1" dirty="0">
                <a:solidFill>
                  <a:schemeClr val="tx1"/>
                </a:solidFill>
                <a:latin typeface="Georgia" charset="0"/>
                <a:ea typeface="ＭＳ Ｐゴシック" charset="0"/>
                <a:cs typeface="Arial" charset="0"/>
              </a:rPr>
              <a:t>Caracterización del Riesgo</a:t>
            </a:r>
          </a:p>
          <a:p>
            <a:pPr marL="630238" lvl="2" indent="-255588">
              <a:buClr>
                <a:srgbClr val="A04DA3"/>
              </a:buClr>
              <a:buFont typeface="Georgia" charset="0"/>
              <a:buChar char="•"/>
            </a:pP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Arial" charset="0"/>
              </a:rPr>
              <a:t>Combinación de los primeros 3 pasos para determinar el riesgo </a:t>
            </a:r>
            <a:r>
              <a:rPr kumimoji="1" lang="es-ES_tradnl" dirty="0" smtClean="0">
                <a:solidFill>
                  <a:schemeClr val="accent2"/>
                </a:solidFill>
                <a:latin typeface="Georgia" charset="0"/>
                <a:ea typeface="ＭＳ Ｐゴシック" charset="0"/>
                <a:cs typeface="Arial" charset="0"/>
              </a:rPr>
              <a:t>total. </a:t>
            </a:r>
            <a:endParaRPr kumimoji="1" lang="es-ES_tradnl" dirty="0">
              <a:solidFill>
                <a:schemeClr val="accent2"/>
              </a:solidFill>
              <a:latin typeface="Georgia" charset="0"/>
              <a:ea typeface="ＭＳ Ｐゴシック" charset="0"/>
              <a:cs typeface="Arial" charset="0"/>
            </a:endParaRP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40132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4648200" y="5638800"/>
            <a:ext cx="4038600" cy="4000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sz="2000" b="1" dirty="0" smtClean="0">
                <a:solidFill>
                  <a:schemeClr val="tx2"/>
                </a:solidFill>
                <a:latin typeface="Trebuchet MS" charset="0"/>
              </a:rPr>
              <a:t>RIESGO = </a:t>
            </a:r>
            <a:r>
              <a:rPr lang="es-ES_tradnl" sz="2000" b="1" dirty="0">
                <a:solidFill>
                  <a:schemeClr val="tx2"/>
                </a:solidFill>
                <a:latin typeface="Trebuchet MS" charset="0"/>
              </a:rPr>
              <a:t>Toxicidad X Exposición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609600"/>
            <a:ext cx="9131300" cy="1066800"/>
          </a:xfrm>
        </p:spPr>
        <p:txBody>
          <a:bodyPr/>
          <a:lstStyle/>
          <a:p>
            <a:r>
              <a:rPr lang="es-ES_tradnl" dirty="0" smtClean="0"/>
              <a:t>Efectos Potenciales de los Plaguicidas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s-ES_tradnl" dirty="0" smtClean="0"/>
              <a:t>Según la US EPA:</a:t>
            </a:r>
          </a:p>
          <a:p>
            <a:pPr lvl="1"/>
            <a:r>
              <a:rPr lang="es-ES_tradnl" dirty="0" smtClean="0"/>
              <a:t>Depende en el tipo de plaguicida.</a:t>
            </a:r>
          </a:p>
          <a:p>
            <a:pPr lvl="1"/>
            <a:r>
              <a:rPr lang="es-MX" dirty="0" smtClean="0">
                <a:latin typeface="Georgia" charset="0"/>
                <a:ea typeface="ＭＳ Ｐゴシック" charset="0"/>
                <a:cs typeface="ＭＳ Ｐゴシック" charset="0"/>
              </a:rPr>
              <a:t>Organofosforados </a:t>
            </a:r>
            <a:r>
              <a:rPr lang="es-ES_tradnl" dirty="0" smtClean="0"/>
              <a:t>y </a:t>
            </a:r>
            <a:r>
              <a:rPr lang="es-MX" dirty="0" smtClean="0">
                <a:latin typeface="Georgia" charset="0"/>
                <a:ea typeface="ＭＳ Ｐゴシック" charset="0"/>
                <a:cs typeface="ＭＳ Ｐゴシック" charset="0"/>
              </a:rPr>
              <a:t>carbamatos</a:t>
            </a:r>
            <a:r>
              <a:rPr lang="es-ES_tradnl" dirty="0" smtClean="0"/>
              <a:t> afectan el sistema nervioso.</a:t>
            </a:r>
          </a:p>
          <a:p>
            <a:pPr lvl="1"/>
            <a:r>
              <a:rPr lang="es-ES_tradnl" dirty="0" smtClean="0"/>
              <a:t>Otros tipos pueden causar irritación dela piel o ojos.</a:t>
            </a:r>
          </a:p>
          <a:p>
            <a:pPr lvl="1"/>
            <a:r>
              <a:rPr lang="es-ES_tradnl" dirty="0" smtClean="0"/>
              <a:t>También pueden afectar las hormonas en el cuerpo. </a:t>
            </a:r>
          </a:p>
          <a:p>
            <a:pPr lvl="1"/>
            <a:r>
              <a:rPr lang="es-ES_tradnl" dirty="0" smtClean="0"/>
              <a:t>Algunos plaguicidas pueden causar cáncer. </a:t>
            </a:r>
          </a:p>
          <a:p>
            <a:pPr lvl="1"/>
            <a:r>
              <a:rPr lang="es-ES_tradnl" dirty="0" smtClean="0"/>
              <a:t>Muchos de las evaluaciones de riesgo de plaguicidas por la US EPA se pueden encontrar en el Internet.</a:t>
            </a:r>
          </a:p>
        </p:txBody>
      </p:sp>
    </p:spTree>
    <p:extLst>
      <p:ext uri="{BB962C8B-B14F-4D97-AF65-F5344CB8AC3E}">
        <p14:creationId xmlns:p14="http://schemas.microsoft.com/office/powerpoint/2010/main" val="141225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itle 2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708025"/>
          </a:xfrm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“La Dosis Hace el Veneno”</a:t>
            </a:r>
          </a:p>
        </p:txBody>
      </p:sp>
      <p:pic>
        <p:nvPicPr>
          <p:cNvPr id="8" name="Picture 3" descr="Alexa with apple.jpg"/>
          <p:cNvPicPr>
            <a:picLocks noChangeAspect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72" y="2362200"/>
            <a:ext cx="2590800" cy="344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otos_plaguicidas_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93893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-AP-BAIT-LS.012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74793"/>
            <a:ext cx="1620345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839200" cy="1362075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s-ES_tradnl" dirty="0" smtClean="0"/>
              <a:t>Seguridad de los Plaguicidas </a:t>
            </a:r>
            <a:br>
              <a:rPr lang="es-ES_tradnl" dirty="0" smtClean="0"/>
            </a:br>
            <a:r>
              <a:rPr lang="es-ES_tradnl" dirty="0" smtClean="0"/>
              <a:t>La Etiqueta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09800"/>
            <a:ext cx="8534400" cy="1509712"/>
          </a:xfrm>
        </p:spPr>
        <p:txBody>
          <a:bodyPr/>
          <a:lstStyle/>
          <a:p>
            <a:pPr marL="44450"/>
            <a:r>
              <a:rPr lang="es-ES_tradnl" sz="2000" dirty="0">
                <a:latin typeface="Georgia" charset="0"/>
                <a:ea typeface="ＭＳ Ｐゴシック" charset="0"/>
                <a:cs typeface="ＭＳ Ｐゴシック" charset="0"/>
              </a:rPr>
              <a:t>Antes de comprar un producto </a:t>
            </a: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– </a:t>
            </a:r>
            <a:r>
              <a:rPr lang="es-ES_tradnl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LEA LA ETIQUETA</a:t>
            </a:r>
            <a:br>
              <a:rPr lang="es-ES_tradnl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</a:br>
            <a:endParaRPr lang="es-ES_tradnl" dirty="0">
              <a:solidFill>
                <a:srgbClr val="FF0000"/>
              </a:solidFill>
              <a:latin typeface="Georgia" charset="0"/>
              <a:ea typeface="ＭＳ Ｐゴシック" charset="0"/>
              <a:cs typeface="ＭＳ Ｐゴシック" charset="0"/>
            </a:endParaRPr>
          </a:p>
          <a:p>
            <a:pPr marL="44450" algn="ctr"/>
            <a:r>
              <a:rPr lang="es-ES_tradnl" u="sng" dirty="0" smtClean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LAS ETIQUETAS DE LOS PLAGUICIDAS SON DOCUMENTOS LEGALES</a:t>
            </a:r>
            <a:endParaRPr lang="es-ES_tradnl" u="sng" dirty="0">
              <a:solidFill>
                <a:srgbClr val="FF0000"/>
              </a:solidFill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0" name="Picture 4" descr="DSCF1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/>
          <a:stretch>
            <a:fillRect/>
          </a:stretch>
        </p:blipFill>
        <p:spPr bwMode="auto">
          <a:xfrm>
            <a:off x="304800" y="3962400"/>
            <a:ext cx="2616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DSC022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62400"/>
            <a:ext cx="2625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DSCF13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9624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6971" y="533400"/>
            <a:ext cx="3382963" cy="877888"/>
          </a:xfrm>
        </p:spPr>
        <p:txBody>
          <a:bodyPr/>
          <a:lstStyle/>
          <a:p>
            <a:r>
              <a:rPr lang="es-ES_tradnl" sz="2500" dirty="0">
                <a:latin typeface="Trebuchet MS" charset="0"/>
                <a:ea typeface="ＭＳ Ｐゴシック" charset="0"/>
                <a:cs typeface="ＭＳ Ｐゴシック" charset="0"/>
              </a:rPr>
              <a:t>Las etiquetas le </a:t>
            </a:r>
            <a:r>
              <a:rPr lang="es-ES_tradnl" sz="2500" dirty="0" err="1" smtClean="0">
                <a:latin typeface="Trebuchet MS" charset="0"/>
                <a:ea typeface="ＭＳ Ｐゴシック" charset="0"/>
                <a:cs typeface="ＭＳ Ｐゴシック" charset="0"/>
              </a:rPr>
              <a:t>inforlezan</a:t>
            </a:r>
            <a:r>
              <a:rPr lang="es-ES_tradnl" sz="2500" dirty="0">
                <a:latin typeface="Trebuchet M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30723" name="Text Placeholder 6"/>
          <p:cNvSpPr>
            <a:spLocks noGrp="1"/>
          </p:cNvSpPr>
          <p:nvPr>
            <p:ph type="body" idx="2"/>
          </p:nvPr>
        </p:nvSpPr>
        <p:spPr>
          <a:xfrm>
            <a:off x="0" y="1790700"/>
            <a:ext cx="3581400" cy="3733800"/>
          </a:xfrm>
        </p:spPr>
        <p:txBody>
          <a:bodyPr/>
          <a:lstStyle/>
          <a:p>
            <a:pPr marL="7938">
              <a:spcAft>
                <a:spcPts val="1800"/>
              </a:spcAft>
              <a:buFont typeface="Wingdings" charset="0"/>
              <a:buChar char="ü"/>
            </a:pPr>
            <a:r>
              <a:rPr lang="es-ES_tradnl" sz="2000" dirty="0">
                <a:latin typeface="Georgia" charset="0"/>
                <a:ea typeface="ＭＳ Ｐゴシック" charset="0"/>
                <a:cs typeface="ＭＳ Ｐゴシック" charset="0"/>
              </a:rPr>
              <a:t>Como usar el producto de forma segura y efectiva</a:t>
            </a:r>
          </a:p>
          <a:p>
            <a:pPr marL="7938">
              <a:spcAft>
                <a:spcPts val="1800"/>
              </a:spcAft>
              <a:buFont typeface="Wingdings" charset="0"/>
              <a:buChar char="ü"/>
            </a:pPr>
            <a:r>
              <a:rPr lang="es-ES_tradnl" sz="2000" dirty="0">
                <a:latin typeface="Georgia" charset="0"/>
                <a:ea typeface="ＭＳ Ｐゴシック" charset="0"/>
                <a:cs typeface="ＭＳ Ｐゴシック" charset="0"/>
              </a:rPr>
              <a:t>Como almacenar el producto de forma segura</a:t>
            </a:r>
          </a:p>
          <a:p>
            <a:pPr marL="7938">
              <a:spcAft>
                <a:spcPts val="1800"/>
              </a:spcAft>
              <a:buFont typeface="Wingdings" charset="0"/>
              <a:buChar char="ü"/>
            </a:pPr>
            <a:r>
              <a:rPr lang="es-ES_tradnl" sz="2000" dirty="0">
                <a:latin typeface="Georgia" charset="0"/>
                <a:ea typeface="ＭＳ Ｐゴシック" charset="0"/>
                <a:cs typeface="ＭＳ Ｐゴシック" charset="0"/>
              </a:rPr>
              <a:t>Instrucciones de primeros auxilios</a:t>
            </a:r>
          </a:p>
          <a:p>
            <a:pPr marL="7938">
              <a:buFont typeface="Wingdings" charset="0"/>
              <a:buChar char="ü"/>
            </a:pPr>
            <a:r>
              <a:rPr lang="es-ES_tradnl" sz="2000" dirty="0">
                <a:latin typeface="Georgia" charset="0"/>
                <a:ea typeface="ＭＳ Ｐゴシック" charset="0"/>
                <a:cs typeface="ＭＳ Ｐゴシック" charset="0"/>
              </a:rPr>
              <a:t>Donde llamar para obtener ayuda o información</a:t>
            </a:r>
            <a:br>
              <a:rPr lang="es-ES_tradnl" sz="2000" dirty="0">
                <a:latin typeface="Georgia" charset="0"/>
                <a:ea typeface="ＭＳ Ｐゴシック" charset="0"/>
                <a:cs typeface="ＭＳ Ｐゴシック" charset="0"/>
              </a:rPr>
            </a:br>
            <a:r>
              <a:rPr lang="es-ES_tradnl" sz="2000" dirty="0">
                <a:latin typeface="Georgia" charset="0"/>
                <a:ea typeface="ＭＳ Ｐゴシック" charset="0"/>
                <a:cs typeface="ＭＳ Ｐゴシック" charset="0"/>
              </a:rPr>
              <a:t>adicional</a:t>
            </a:r>
          </a:p>
        </p:txBody>
      </p:sp>
      <p:pic>
        <p:nvPicPr>
          <p:cNvPr id="30725" name="Picture 4" descr="IMG_05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21739"/>
          <a:stretch>
            <a:fillRect/>
          </a:stretch>
        </p:blipFill>
        <p:spPr bwMode="auto">
          <a:xfrm>
            <a:off x="3505200" y="1866900"/>
            <a:ext cx="1676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143000"/>
            <a:ext cx="3535035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229600" cy="1066800"/>
          </a:xfrm>
        </p:spPr>
        <p:txBody>
          <a:bodyPr/>
          <a:lstStyle/>
          <a:p>
            <a:r>
              <a:rPr lang="es-ES_tradnl" dirty="0">
                <a:latin typeface="Trebuchet MS" charset="0"/>
                <a:ea typeface="ＭＳ Ｐゴシック" charset="0"/>
                <a:cs typeface="ＭＳ Ｐゴシック" charset="0"/>
              </a:rPr>
              <a:t>Palabras de Aviso o Imágenes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8229600" cy="4800600"/>
          </a:xfrm>
        </p:spPr>
        <p:txBody>
          <a:bodyPr/>
          <a:lstStyle/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Encuentre las palabras de aviso en la etiqueta que le informen que tan venenoso es el producto para los humanos:</a:t>
            </a:r>
          </a:p>
          <a:p>
            <a:pPr lvl="1"/>
            <a:r>
              <a:rPr lang="es-ES_tradnl" dirty="0" smtClean="0">
                <a:latin typeface="Georgia" charset="0"/>
                <a:ea typeface="ＭＳ Ｐゴシック" charset="0"/>
              </a:rPr>
              <a:t>Cuidado </a:t>
            </a:r>
            <a:r>
              <a:rPr lang="es-ES_tradnl" dirty="0">
                <a:latin typeface="Georgia" charset="0"/>
                <a:ea typeface="ＭＳ Ｐゴシック" charset="0"/>
              </a:rPr>
              <a:t>(</a:t>
            </a:r>
            <a:r>
              <a:rPr lang="es-ES_tradnl" dirty="0" err="1" smtClean="0">
                <a:latin typeface="Georgia" charset="0"/>
                <a:ea typeface="ＭＳ Ｐゴシック" charset="0"/>
              </a:rPr>
              <a:t>Caution</a:t>
            </a:r>
            <a:r>
              <a:rPr lang="es-ES_tradnl" dirty="0" smtClean="0">
                <a:latin typeface="Georgia" charset="0"/>
                <a:ea typeface="ＭＳ Ｐゴシック" charset="0"/>
              </a:rPr>
              <a:t>) </a:t>
            </a:r>
            <a:r>
              <a:rPr lang="en-US" dirty="0">
                <a:latin typeface="Georgia" charset="0"/>
                <a:ea typeface="ＭＳ Ｐゴシック" charset="0"/>
              </a:rPr>
              <a:t>– </a:t>
            </a:r>
            <a:r>
              <a:rPr lang="es-ES_tradnl" dirty="0" smtClean="0">
                <a:latin typeface="Georgia" charset="0"/>
                <a:ea typeface="ＭＳ Ｐゴシック" charset="0"/>
              </a:rPr>
              <a:t>quiere </a:t>
            </a:r>
            <a:r>
              <a:rPr lang="es-ES_tradnl" dirty="0">
                <a:latin typeface="Georgia" charset="0"/>
                <a:ea typeface="ＭＳ Ｐゴシック" charset="0"/>
              </a:rPr>
              <a:t>decir que no es muy peligroso para los </a:t>
            </a:r>
            <a:r>
              <a:rPr lang="es-ES_tradnl" dirty="0" smtClean="0">
                <a:latin typeface="Georgia" charset="0"/>
                <a:ea typeface="ＭＳ Ｐゴシック" charset="0"/>
              </a:rPr>
              <a:t>humanos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pPr lvl="1"/>
            <a:r>
              <a:rPr lang="es-ES_tradnl" dirty="0" smtClean="0">
                <a:latin typeface="Georgia" charset="0"/>
                <a:ea typeface="ＭＳ Ｐゴシック" charset="0"/>
              </a:rPr>
              <a:t>Advertencia (</a:t>
            </a:r>
            <a:r>
              <a:rPr lang="es-ES_tradnl" dirty="0" err="1" smtClean="0">
                <a:latin typeface="Georgia" charset="0"/>
                <a:ea typeface="ＭＳ Ｐゴシック" charset="0"/>
              </a:rPr>
              <a:t>Warning</a:t>
            </a:r>
            <a:r>
              <a:rPr lang="es-ES_tradnl" dirty="0" smtClean="0">
                <a:latin typeface="Georgia" charset="0"/>
                <a:ea typeface="ＭＳ Ｐゴシック" charset="0"/>
              </a:rPr>
              <a:t>) </a:t>
            </a:r>
            <a:r>
              <a:rPr lang="en-US" dirty="0">
                <a:latin typeface="Georgia" charset="0"/>
                <a:ea typeface="ＭＳ Ｐゴシック" charset="0"/>
              </a:rPr>
              <a:t>– </a:t>
            </a:r>
            <a:r>
              <a:rPr lang="es-ES_tradnl" dirty="0" smtClean="0">
                <a:latin typeface="Georgia" charset="0"/>
                <a:ea typeface="ＭＳ Ｐゴシック" charset="0"/>
              </a:rPr>
              <a:t>quiere </a:t>
            </a:r>
            <a:r>
              <a:rPr lang="es-ES_tradnl" dirty="0">
                <a:latin typeface="Georgia" charset="0"/>
                <a:ea typeface="ＭＳ Ｐゴシック" charset="0"/>
              </a:rPr>
              <a:t>decir que es moderadamente </a:t>
            </a:r>
            <a:r>
              <a:rPr lang="es-ES_tradnl" dirty="0" smtClean="0">
                <a:latin typeface="Georgia" charset="0"/>
                <a:ea typeface="ＭＳ Ｐゴシック" charset="0"/>
              </a:rPr>
              <a:t>peligroso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pPr lvl="1"/>
            <a:r>
              <a:rPr lang="es-ES_tradnl" dirty="0" smtClean="0">
                <a:latin typeface="Georgia" charset="0"/>
                <a:ea typeface="ＭＳ Ｐゴシック" charset="0"/>
              </a:rPr>
              <a:t>Peligro (</a:t>
            </a:r>
            <a:r>
              <a:rPr lang="es-ES_tradnl" dirty="0" err="1" smtClean="0">
                <a:latin typeface="Georgia" charset="0"/>
                <a:ea typeface="ＭＳ Ｐゴシック" charset="0"/>
              </a:rPr>
              <a:t>Danger</a:t>
            </a:r>
            <a:r>
              <a:rPr lang="es-ES_tradnl" dirty="0" smtClean="0">
                <a:latin typeface="Georgia" charset="0"/>
                <a:ea typeface="ＭＳ Ｐゴシック" charset="0"/>
              </a:rPr>
              <a:t>) </a:t>
            </a:r>
            <a:r>
              <a:rPr lang="en-US" dirty="0">
                <a:latin typeface="Georgia" charset="0"/>
                <a:ea typeface="ＭＳ Ｐゴシック" charset="0"/>
              </a:rPr>
              <a:t>– </a:t>
            </a:r>
            <a:r>
              <a:rPr lang="es-ES_tradnl" dirty="0" smtClean="0">
                <a:latin typeface="Georgia" charset="0"/>
                <a:ea typeface="ＭＳ Ｐゴシック" charset="0"/>
              </a:rPr>
              <a:t>quiere </a:t>
            </a:r>
            <a:r>
              <a:rPr lang="es-ES_tradnl" dirty="0">
                <a:latin typeface="Georgia" charset="0"/>
                <a:ea typeface="ＭＳ Ｐゴシック" charset="0"/>
              </a:rPr>
              <a:t>decir que es muy venenoso o irritante (corrosivo</a:t>
            </a:r>
            <a:r>
              <a:rPr lang="es-ES_tradnl" dirty="0" smtClean="0">
                <a:latin typeface="Georgia" charset="0"/>
                <a:ea typeface="ＭＳ Ｐゴシック" charset="0"/>
              </a:rPr>
              <a:t>) 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pPr lvl="2"/>
            <a:r>
              <a:rPr lang="es-ES_tradnl" dirty="0">
                <a:latin typeface="Georgia" charset="0"/>
                <a:ea typeface="ＭＳ Ｐゴシック" charset="0"/>
              </a:rPr>
              <a:t>D</a:t>
            </a:r>
            <a:r>
              <a:rPr lang="es-ES_tradnl" dirty="0" smtClean="0">
                <a:latin typeface="Georgia" charset="0"/>
                <a:ea typeface="ＭＳ Ｐゴシック" charset="0"/>
              </a:rPr>
              <a:t>eben </a:t>
            </a:r>
            <a:r>
              <a:rPr lang="es-ES_tradnl" dirty="0">
                <a:latin typeface="Georgia" charset="0"/>
                <a:ea typeface="ＭＳ Ｐゴシック" charset="0"/>
              </a:rPr>
              <a:t>ser utilizados con </a:t>
            </a:r>
            <a:r>
              <a:rPr lang="es-ES_tradnl" dirty="0" smtClean="0">
                <a:latin typeface="Georgia" charset="0"/>
                <a:ea typeface="ＭＳ Ｐゴシック" charset="0"/>
              </a:rPr>
              <a:t>cuidados </a:t>
            </a:r>
            <a:r>
              <a:rPr lang="es-ES_tradnl" dirty="0">
                <a:latin typeface="Georgia" charset="0"/>
                <a:ea typeface="ＭＳ Ｐゴシック" charset="0"/>
              </a:rPr>
              <a:t>extremos</a:t>
            </a:r>
          </a:p>
          <a:p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pois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85800"/>
            <a:ext cx="1143000" cy="1143000"/>
          </a:xfrm>
          <a:prstGeom prst="rect">
            <a:avLst/>
          </a:prstGeom>
        </p:spPr>
      </p:pic>
      <p:pic>
        <p:nvPicPr>
          <p:cNvPr id="6" name="Picture 5" descr="warning_triangle-ic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85800"/>
            <a:ext cx="1050471" cy="10504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Palabras de Aviso </a:t>
            </a:r>
          </a:p>
        </p:txBody>
      </p:sp>
      <p:sp>
        <p:nvSpPr>
          <p:cNvPr id="32771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ES_tradnl">
                <a:latin typeface="Georgia" charset="0"/>
                <a:ea typeface="ＭＳ Ｐゴシック" charset="0"/>
                <a:cs typeface="ＭＳ Ｐゴシック" charset="0"/>
              </a:rPr>
              <a:t>Todas las etiquetas tienen:</a:t>
            </a:r>
          </a:p>
          <a:p>
            <a:pPr lvl="1">
              <a:spcAft>
                <a:spcPts val="600"/>
              </a:spcAft>
            </a:pPr>
            <a:r>
              <a:rPr lang="es-ES_tradnl">
                <a:latin typeface="Georgia" charset="0"/>
                <a:ea typeface="ＭＳ Ｐゴシック" charset="0"/>
              </a:rPr>
              <a:t>“Mantenga Fuera del Alcance de los Niños”</a:t>
            </a:r>
          </a:p>
          <a:p>
            <a:pPr>
              <a:spcAft>
                <a:spcPts val="600"/>
              </a:spcAft>
            </a:pPr>
            <a:r>
              <a:rPr lang="es-ES_tradnl">
                <a:latin typeface="Georgia" charset="0"/>
                <a:ea typeface="ＭＳ Ｐゴシック" charset="0"/>
                <a:cs typeface="ＭＳ Ｐゴシック" charset="0"/>
              </a:rPr>
              <a:t>También tienen precauciones como:</a:t>
            </a:r>
          </a:p>
          <a:p>
            <a:pPr lvl="1">
              <a:spcAft>
                <a:spcPts val="600"/>
              </a:spcAft>
            </a:pPr>
            <a:r>
              <a:rPr lang="es-ES_tradnl">
                <a:latin typeface="Georgia" charset="0"/>
                <a:ea typeface="ＭＳ Ｐゴシック" charset="0"/>
              </a:rPr>
              <a:t>“</a:t>
            </a:r>
            <a:r>
              <a:rPr lang="es-ES_tradnl" sz="1800">
                <a:latin typeface="Georgia" charset="0"/>
                <a:ea typeface="ＭＳ Ｐゴシック" charset="0"/>
                <a:cs typeface="ＭＳ Ｐゴシック" charset="0"/>
              </a:rPr>
              <a:t>Quitarse la ropa contaminada con plaguicidas y lavarla antes de utilizarla de nuevo</a:t>
            </a:r>
            <a:r>
              <a:rPr lang="es-ES_tradnl">
                <a:latin typeface="Georgia" charset="0"/>
                <a:ea typeface="ＭＳ Ｐゴシック" charset="0"/>
              </a:rPr>
              <a:t>”</a:t>
            </a:r>
          </a:p>
          <a:p>
            <a:pPr lvl="1">
              <a:spcAft>
                <a:spcPts val="600"/>
              </a:spcAft>
            </a:pPr>
            <a:r>
              <a:rPr lang="es-ES_tradnl">
                <a:latin typeface="Georgia" charset="0"/>
                <a:ea typeface="ＭＳ Ｐゴシック" charset="0"/>
              </a:rPr>
              <a:t>“</a:t>
            </a:r>
            <a:r>
              <a:rPr lang="es-ES_tradnl" sz="1800">
                <a:latin typeface="Georgia" charset="0"/>
                <a:ea typeface="ＭＳ Ｐゴシック" charset="0"/>
                <a:cs typeface="ＭＳ Ｐゴシック" charset="0"/>
              </a:rPr>
              <a:t>No guardar con comida o alimentos para el ganado </a:t>
            </a:r>
            <a:r>
              <a:rPr lang="es-ES_tradnl">
                <a:latin typeface="Georgia" charset="0"/>
                <a:ea typeface="ＭＳ Ｐゴシック" charset="0"/>
              </a:rPr>
              <a:t>”</a:t>
            </a:r>
          </a:p>
          <a:p>
            <a:pPr lvl="1">
              <a:spcAft>
                <a:spcPts val="600"/>
              </a:spcAft>
            </a:pPr>
            <a:r>
              <a:rPr lang="es-ES_tradnl">
                <a:latin typeface="Georgia" charset="0"/>
                <a:ea typeface="ＭＳ Ｐゴシック" charset="0"/>
              </a:rPr>
              <a:t>“</a:t>
            </a:r>
            <a:r>
              <a:rPr lang="es-ES_tradnl" sz="1800">
                <a:latin typeface="Georgia" charset="0"/>
                <a:ea typeface="ＭＳ Ｐゴシック" charset="0"/>
                <a:cs typeface="ＭＳ Ｐゴシック" charset="0"/>
              </a:rPr>
              <a:t>Lavarse las manos con agua y jabón después de manejarlos</a:t>
            </a:r>
            <a:r>
              <a:rPr lang="es-ES_tradnl">
                <a:latin typeface="Georgia" charset="0"/>
                <a:ea typeface="ＭＳ Ｐゴシック" charset="0"/>
              </a:rPr>
              <a:t>”</a:t>
            </a:r>
          </a:p>
          <a:p>
            <a:pPr lvl="1"/>
            <a:endParaRPr lang="en-US">
              <a:latin typeface="Georgia" charset="0"/>
              <a:ea typeface="ＭＳ Ｐゴシック" charset="0"/>
            </a:endParaRPr>
          </a:p>
          <a:p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4" descr="MP9004244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2857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Symbols with diamond sh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315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Symbols with triangular sha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7467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itle 1"/>
          <p:cNvSpPr txBox="1">
            <a:spLocks/>
          </p:cNvSpPr>
          <p:nvPr/>
        </p:nvSpPr>
        <p:spPr bwMode="auto">
          <a:xfrm>
            <a:off x="457200" y="6096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_tradnl" sz="4000">
                <a:solidFill>
                  <a:schemeClr val="tx2"/>
                </a:solidFill>
                <a:latin typeface="Trebuchet MS" charset="0"/>
                <a:cs typeface="ＭＳ Ｐゴシック" charset="0"/>
              </a:rPr>
              <a:t>Imágenes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3200400"/>
            <a:ext cx="73914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32385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Advertencia </a:t>
            </a:r>
          </a:p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Corrosivo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32385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Advertencia </a:t>
            </a:r>
          </a:p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Veneno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2385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Advertencia </a:t>
            </a:r>
          </a:p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Explosivo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32385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Advertencia </a:t>
            </a:r>
          </a:p>
          <a:p>
            <a:pPr algn="ctr"/>
            <a:r>
              <a:rPr lang="es-ES_tradnl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Flammable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5486400"/>
            <a:ext cx="73914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4400" y="56769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Cuidado</a:t>
            </a:r>
          </a:p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Corrosivo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56769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Cuidado</a:t>
            </a:r>
          </a:p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Veneno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56769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Cuidado</a:t>
            </a:r>
          </a:p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Explosivo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56769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Cuidado</a:t>
            </a:r>
          </a:p>
          <a:p>
            <a:pPr algn="ctr"/>
            <a:r>
              <a:rPr lang="es-ES_tradnl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Flammable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458200" cy="1143000"/>
          </a:xfrm>
        </p:spPr>
        <p:txBody>
          <a:bodyPr/>
          <a:lstStyle/>
          <a:p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Equipo de Protección Personal</a:t>
            </a: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5715000" y="1981200"/>
            <a:ext cx="3048000" cy="1323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sz="2000">
                <a:solidFill>
                  <a:srgbClr val="783A7A"/>
                </a:solidFill>
                <a:latin typeface="Georgia" charset="0"/>
              </a:rPr>
              <a:t>Protección personal cuando esta usando plaguicidas peligrosos e irritantes</a:t>
            </a:r>
          </a:p>
        </p:txBody>
      </p:sp>
      <p:pic>
        <p:nvPicPr>
          <p:cNvPr id="5" name="Picture 4" descr="ppw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r="-1"/>
          <a:stretch/>
        </p:blipFill>
        <p:spPr>
          <a:xfrm>
            <a:off x="228600" y="1447800"/>
            <a:ext cx="4546539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95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FF0000"/>
                </a:solidFill>
              </a:rPr>
              <a:t>Para el Trabajador en el  Campo</a:t>
            </a:r>
            <a:endParaRPr lang="es-ES_tradnl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18" y="51816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web.princeton.edu</a:t>
            </a:r>
            <a:r>
              <a:rPr lang="en-US" sz="800" dirty="0"/>
              <a:t>/sites/</a:t>
            </a:r>
            <a:r>
              <a:rPr lang="en-US" sz="800" dirty="0" err="1"/>
              <a:t>ehs</a:t>
            </a:r>
            <a:r>
              <a:rPr lang="en-US" sz="800" dirty="0"/>
              <a:t>/</a:t>
            </a:r>
            <a:r>
              <a:rPr lang="en-US" sz="800" dirty="0" err="1"/>
              <a:t>labsafetymanual</a:t>
            </a:r>
            <a:r>
              <a:rPr lang="en-US" sz="800" dirty="0"/>
              <a:t>/sec6c.htm</a:t>
            </a:r>
          </a:p>
        </p:txBody>
      </p:sp>
      <p:pic>
        <p:nvPicPr>
          <p:cNvPr id="8" name="Picture 7" descr="MinP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67200"/>
            <a:ext cx="3200400" cy="2300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6019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FF0000"/>
                </a:solidFill>
              </a:rPr>
              <a:t>Aplicación en el Hogar</a:t>
            </a:r>
            <a:endParaRPr lang="es-ES_tradnl" sz="2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6400800"/>
            <a:ext cx="1676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http://</a:t>
            </a:r>
            <a:r>
              <a:rPr lang="en-US" sz="800" dirty="0" err="1">
                <a:solidFill>
                  <a:schemeClr val="bg1"/>
                </a:solidFill>
              </a:rPr>
              <a:t>pesticidestewardship.</a:t>
            </a:r>
            <a:r>
              <a:rPr lang="en-US" sz="800" dirty="0" err="1" smtClean="0">
                <a:solidFill>
                  <a:schemeClr val="bg1"/>
                </a:solidFill>
              </a:rPr>
              <a:t>org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¿Qué es un Plaguicida? </a:t>
            </a:r>
            <a:endParaRPr kumimoji="1" lang="es-ES_tradnl" sz="280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2398712"/>
          </a:xfrm>
        </p:spPr>
        <p:txBody>
          <a:bodyPr/>
          <a:lstStyle/>
          <a:p>
            <a:r>
              <a:rPr lang="es-ES_tradnl" dirty="0" smtClean="0">
                <a:latin typeface="Georgia" charset="0"/>
                <a:ea typeface="ＭＳ Ｐゴシック" charset="0"/>
                <a:cs typeface="ＭＳ Ｐゴシック" charset="0"/>
              </a:rPr>
              <a:t>El p</a:t>
            </a:r>
            <a:r>
              <a:rPr lang="es-ES_tradnl" dirty="0" smtClean="0">
                <a:latin typeface="Georgia" charset="0"/>
                <a:ea typeface="ＭＳ Ｐゴシック" charset="0"/>
                <a:cs typeface="ＭＳ Ｐゴシック" charset="0"/>
              </a:rPr>
              <a:t>laguicida </a:t>
            </a:r>
            <a:r>
              <a:rPr lang="es-ES_tradnl" dirty="0" smtClean="0">
                <a:latin typeface="Georgia" charset="0"/>
                <a:ea typeface="ＭＳ Ｐゴシック" charset="0"/>
                <a:cs typeface="ＭＳ Ｐゴシック" charset="0"/>
              </a:rPr>
              <a:t>es </a:t>
            </a: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cualquier substancia o mezcla de substancias que: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Previenen,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Destruyen,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Repelen, o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Mitigan </a:t>
            </a:r>
          </a:p>
        </p:txBody>
      </p:sp>
      <p:pic>
        <p:nvPicPr>
          <p:cNvPr id="17412" name="Content Placeholder 5" descr="MP90038668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52" b="-28552"/>
          <a:stretch>
            <a:fillRect/>
          </a:stretch>
        </p:blipFill>
        <p:spPr>
          <a:xfrm>
            <a:off x="4419600" y="1524000"/>
            <a:ext cx="4038600" cy="4525963"/>
          </a:xfrm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457200" y="4953000"/>
            <a:ext cx="4343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dirty="0">
                <a:solidFill>
                  <a:schemeClr val="tx2"/>
                </a:solidFill>
                <a:latin typeface="Trebuchet MS" charset="0"/>
                <a:cs typeface="ＭＳ Ｐゴシック" charset="0"/>
              </a:rPr>
              <a:t>¡</a:t>
            </a:r>
            <a:r>
              <a:rPr lang="en-US" sz="5400" dirty="0" smtClean="0">
                <a:solidFill>
                  <a:schemeClr val="tx2"/>
                </a:solidFill>
                <a:latin typeface="Trebuchet MS" charset="0"/>
                <a:cs typeface="ＭＳ Ｐゴシック" charset="0"/>
              </a:rPr>
              <a:t>LAS </a:t>
            </a:r>
            <a:r>
              <a:rPr lang="en-US" sz="5400" dirty="0">
                <a:solidFill>
                  <a:schemeClr val="tx2"/>
                </a:solidFill>
                <a:latin typeface="Trebuchet MS" charset="0"/>
                <a:cs typeface="ＭＳ Ｐゴシック" charset="0"/>
              </a:rPr>
              <a:t>PLAGAS!</a:t>
            </a:r>
          </a:p>
        </p:txBody>
      </p:sp>
      <p:pic>
        <p:nvPicPr>
          <p:cNvPr id="17414" name="Picture 5" descr="MP9003140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4800600"/>
            <a:ext cx="20256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r>
              <a:rPr lang="es-MX">
                <a:latin typeface="Trebuchet MS" charset="0"/>
                <a:ea typeface="ＭＳ Ｐゴシック" charset="0"/>
                <a:cs typeface="ＭＳ Ｐゴシック" charset="0"/>
              </a:rPr>
              <a:t>Equipo de Protección Personal</a:t>
            </a:r>
            <a:endParaRPr lang="en-US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243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Protege tus manos</a:t>
            </a:r>
          </a:p>
          <a:p>
            <a:pPr lvl="1">
              <a:spcAft>
                <a:spcPts val="600"/>
              </a:spcAft>
            </a:pPr>
            <a:r>
              <a:rPr lang="es-ES_tradnl" dirty="0">
                <a:latin typeface="Georgia" charset="0"/>
                <a:ea typeface="ＭＳ Ｐゴシック" charset="0"/>
              </a:rPr>
              <a:t>Guantes resistentes a los </a:t>
            </a:r>
            <a:r>
              <a:rPr lang="es-ES_tradnl" dirty="0" smtClean="0">
                <a:latin typeface="Georgia" charset="0"/>
                <a:ea typeface="ＭＳ Ｐゴシック" charset="0"/>
              </a:rPr>
              <a:t>químicos (se pueden encontrar en ferreterías)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pPr lvl="1">
              <a:spcAft>
                <a:spcPts val="600"/>
              </a:spcAft>
            </a:pPr>
            <a:r>
              <a:rPr lang="es-ES_tradnl" dirty="0">
                <a:latin typeface="Georgia" charset="0"/>
                <a:ea typeface="ＭＳ Ｐゴシック" charset="0"/>
              </a:rPr>
              <a:t>Las manos son mas probable expuestas cuando aplican plaguicidas en la casa</a:t>
            </a:r>
          </a:p>
          <a:p>
            <a:pPr>
              <a:spcAft>
                <a:spcPts val="600"/>
              </a:spcAft>
            </a:pP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Ropa de Protección</a:t>
            </a:r>
          </a:p>
          <a:p>
            <a:pPr lvl="1">
              <a:spcAft>
                <a:spcPts val="600"/>
              </a:spcAft>
            </a:pPr>
            <a:r>
              <a:rPr lang="es-ES_tradnl" dirty="0">
                <a:latin typeface="Georgia" charset="0"/>
                <a:ea typeface="ＭＳ Ｐゴシック" charset="0"/>
              </a:rPr>
              <a:t>Usa mangas largas y pantalones largos</a:t>
            </a:r>
          </a:p>
          <a:p>
            <a:pPr>
              <a:spcAft>
                <a:spcPts val="600"/>
              </a:spcAft>
            </a:pP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Protege tus ojos</a:t>
            </a:r>
          </a:p>
          <a:p>
            <a:pPr lvl="1">
              <a:spcAft>
                <a:spcPts val="600"/>
              </a:spcAft>
            </a:pPr>
            <a:r>
              <a:rPr lang="es-ES_tradnl" dirty="0">
                <a:latin typeface="Georgia" charset="0"/>
                <a:ea typeface="ＭＳ Ｐゴシック" charset="0"/>
              </a:rPr>
              <a:t>Usa lentes o gafas</a:t>
            </a:r>
          </a:p>
          <a:p>
            <a:pPr lvl="1">
              <a:buFont typeface="Georgia" charset="0"/>
              <a:buNone/>
            </a:pPr>
            <a:endParaRPr lang="en-US" dirty="0">
              <a:latin typeface="Georgia" charset="0"/>
              <a:ea typeface="ＭＳ Ｐゴシック" charset="0"/>
            </a:endParaRPr>
          </a:p>
          <a:p>
            <a:pPr>
              <a:buFont typeface="Georgia" charset="0"/>
              <a:buNone/>
            </a:pPr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2" name="Picture 3" descr="MP900175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4581525"/>
            <a:ext cx="14335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MP9003211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5029200"/>
            <a:ext cx="23622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Alternativas a los Plaguicidas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s-ES_tradnl">
                <a:latin typeface="Georgia" charset="0"/>
                <a:ea typeface="ＭＳ Ｐゴシック" charset="0"/>
                <a:cs typeface="ＭＳ Ｐゴシック" charset="0"/>
              </a:rPr>
              <a:t>Muchas veces los métodos sin químicos pueden controlar a las plagas tan efectivamente como los plaguicidas químicos.</a:t>
            </a:r>
          </a:p>
          <a:p>
            <a:pPr>
              <a:spcAft>
                <a:spcPts val="1200"/>
              </a:spcAft>
            </a:pPr>
            <a:r>
              <a:rPr lang="es-ES_tradnl">
                <a:latin typeface="Georgia" charset="0"/>
                <a:ea typeface="ＭＳ Ｐゴシック" charset="0"/>
                <a:cs typeface="ＭＳ Ｐゴシック" charset="0"/>
              </a:rPr>
              <a:t>Alternativas para controlas a plagas incluye:</a:t>
            </a:r>
          </a:p>
          <a:p>
            <a:pPr lvl="1">
              <a:spcAft>
                <a:spcPts val="1200"/>
              </a:spcAft>
            </a:pPr>
            <a:r>
              <a:rPr lang="es-ES_tradnl">
                <a:latin typeface="Georgia" charset="0"/>
                <a:ea typeface="ＭＳ Ｐゴシック" charset="0"/>
              </a:rPr>
              <a:t>Prevención de las plagas</a:t>
            </a:r>
          </a:p>
          <a:p>
            <a:pPr lvl="1">
              <a:spcAft>
                <a:spcPts val="1200"/>
              </a:spcAft>
            </a:pPr>
            <a:r>
              <a:rPr lang="es-ES_tradnl">
                <a:latin typeface="Georgia" charset="0"/>
                <a:ea typeface="ＭＳ Ｐゴシック" charset="0"/>
              </a:rPr>
              <a:t>Control de plagas sin químicos</a:t>
            </a:r>
          </a:p>
        </p:txBody>
      </p:sp>
      <p:pic>
        <p:nvPicPr>
          <p:cNvPr id="38916" name="Content Placeholder 4" descr="MP90031377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41" b="-33841"/>
          <a:stretch>
            <a:fillRect/>
          </a:stretch>
        </p:blipFill>
        <p:spPr>
          <a:xfrm>
            <a:off x="4648200" y="1828800"/>
            <a:ext cx="403860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Prevención de las Plagas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525963"/>
          </a:xfrm>
        </p:spPr>
        <p:txBody>
          <a:bodyPr/>
          <a:lstStyle/>
          <a:p>
            <a:r>
              <a:rPr lang="es-ES_tradnl">
                <a:latin typeface="Georgia" charset="0"/>
                <a:ea typeface="ＭＳ Ｐゴシック" charset="0"/>
                <a:cs typeface="ＭＳ Ｐゴシック" charset="0"/>
              </a:rPr>
              <a:t>Elimina fuentes de comida</a:t>
            </a:r>
          </a:p>
          <a:p>
            <a:pPr lvl="1"/>
            <a:r>
              <a:rPr lang="es-ES_tradnl">
                <a:latin typeface="Georgia" charset="0"/>
                <a:ea typeface="ＭＳ Ｐゴシック" charset="0"/>
              </a:rPr>
              <a:t>Guarda la comida, no dejes platos sucios, pon una tapadera a la basura, limpia grasa de la cocina, limpia los desechos de las mascotas frecuentemente.</a:t>
            </a:r>
          </a:p>
          <a:p>
            <a:r>
              <a:rPr lang="es-ES_tradnl">
                <a:latin typeface="Georgia" charset="0"/>
                <a:ea typeface="ＭＳ Ｐゴシック" charset="0"/>
                <a:cs typeface="ＭＳ Ｐゴシック" charset="0"/>
              </a:rPr>
              <a:t>Elimina fuentes de agua</a:t>
            </a:r>
          </a:p>
          <a:p>
            <a:pPr lvl="1"/>
            <a:r>
              <a:rPr lang="es-ES_tradnl">
                <a:latin typeface="Georgia" charset="0"/>
                <a:ea typeface="ＭＳ Ｐゴシック" charset="0"/>
              </a:rPr>
              <a:t>Repara goteos, deshacerte de materiales que se han dañado por el agua</a:t>
            </a:r>
          </a:p>
          <a:p>
            <a:r>
              <a:rPr lang="es-ES_tradnl">
                <a:latin typeface="Georgia" charset="0"/>
                <a:ea typeface="ＭＳ Ｐゴシック" charset="0"/>
                <a:cs typeface="ＭＳ Ｐゴシック" charset="0"/>
              </a:rPr>
              <a:t>Elimina escondites</a:t>
            </a:r>
          </a:p>
          <a:p>
            <a:pPr lvl="1"/>
            <a:r>
              <a:rPr lang="es-ES_tradnl">
                <a:latin typeface="Georgia" charset="0"/>
                <a:ea typeface="ＭＳ Ｐゴシック" charset="0"/>
              </a:rPr>
              <a:t>Tira papeles que no se usan, repara hoyos y grietas, recorta vegetación y arbustos </a:t>
            </a:r>
          </a:p>
        </p:txBody>
      </p:sp>
      <p:pic>
        <p:nvPicPr>
          <p:cNvPr id="39940" name="Picture 4" descr="MP900448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1524000"/>
            <a:ext cx="17303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MP9004304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MP9004307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1524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MP9004011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0"/>
            <a:ext cx="168910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Control de Plagas sin Químicos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4525962"/>
          </a:xfrm>
        </p:spPr>
        <p:txBody>
          <a:bodyPr/>
          <a:lstStyle/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Trampas de goma 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Insectos y ratas/ratones</a:t>
            </a:r>
          </a:p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Trampas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Insectos y ratas/ratones</a:t>
            </a:r>
          </a:p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Predadores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Catarinas, gatos</a:t>
            </a:r>
          </a:p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Aspirar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Insectos</a:t>
            </a:r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09800"/>
            <a:ext cx="16065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MP900383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22399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8" descr="MP9001755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0"/>
            <a:ext cx="1728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066800"/>
          </a:xfrm>
        </p:spPr>
        <p:txBody>
          <a:bodyPr/>
          <a:lstStyle/>
          <a:p>
            <a:r>
              <a:rPr lang="es-ES_tradnl">
                <a:latin typeface="Trebuchet MS" charset="0"/>
                <a:ea typeface="ＭＳ Ｐゴシック" charset="0"/>
                <a:cs typeface="ＭＳ Ｐゴシック" charset="0"/>
              </a:rPr>
              <a:t>Control de Plagas Menos Toxicas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10000"/>
          </a:xfrm>
        </p:spPr>
        <p:txBody>
          <a:bodyPr/>
          <a:lstStyle/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Aceite de canola y bicarbonato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Hongo (Moho)</a:t>
            </a:r>
          </a:p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Acido bórico 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Cucarachas y hormigas</a:t>
            </a:r>
          </a:p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Aceite de </a:t>
            </a:r>
            <a:r>
              <a:rPr lang="es-ES_tradnl" dirty="0" err="1">
                <a:latin typeface="Georgia" charset="0"/>
                <a:ea typeface="ＭＳ Ｐゴシック" charset="0"/>
                <a:cs typeface="ＭＳ Ｐゴシック" charset="0"/>
              </a:rPr>
              <a:t>citronela</a:t>
            </a:r>
            <a:endParaRPr lang="es-ES_tradnl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Insectos</a:t>
            </a:r>
          </a:p>
          <a:p>
            <a:r>
              <a:rPr lang="es-ES_tradnl" dirty="0" err="1" smtClean="0">
                <a:latin typeface="Georgia" charset="0"/>
                <a:ea typeface="ＭＳ Ｐゴシック" charset="0"/>
                <a:cs typeface="ＭＳ Ｐゴシック" charset="0"/>
              </a:rPr>
              <a:t>Jabon</a:t>
            </a:r>
            <a:r>
              <a:rPr lang="es-ES_tradnl" dirty="0" smtClean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y agua</a:t>
            </a: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Insectos</a:t>
            </a:r>
          </a:p>
          <a:p>
            <a:r>
              <a:rPr lang="es-ES_tradnl" dirty="0" err="1" smtClean="0">
                <a:latin typeface="Georgia" charset="0"/>
                <a:ea typeface="ＭＳ Ｐゴシック" charset="0"/>
                <a:cs typeface="ＭＳ Ｐゴシック" charset="0"/>
              </a:rPr>
              <a:t>Aciete</a:t>
            </a:r>
            <a:r>
              <a:rPr lang="es-ES_tradnl" dirty="0" smtClean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del </a:t>
            </a:r>
            <a:r>
              <a:rPr lang="es-ES_tradnl" dirty="0" err="1">
                <a:latin typeface="Georgia" charset="0"/>
                <a:ea typeface="ＭＳ Ｐゴシック" charset="0"/>
                <a:cs typeface="ＭＳ Ｐゴシック" charset="0"/>
              </a:rPr>
              <a:t>Arbol</a:t>
            </a: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dirty="0" err="1">
                <a:latin typeface="Georgia" charset="0"/>
                <a:ea typeface="ＭＳ Ｐゴシック" charset="0"/>
                <a:cs typeface="ＭＳ Ｐゴシック" charset="0"/>
              </a:rPr>
              <a:t>Neem</a:t>
            </a:r>
            <a:endParaRPr lang="es-ES_tradnl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ES_tradnl" dirty="0">
                <a:latin typeface="Georgia" charset="0"/>
                <a:ea typeface="ＭＳ Ｐゴシック" charset="0"/>
              </a:rPr>
              <a:t>Sarna, garrapata, piojo, liendre y acaro</a:t>
            </a:r>
          </a:p>
        </p:txBody>
      </p:sp>
      <p:pic>
        <p:nvPicPr>
          <p:cNvPr id="41988" name="Content Placeholder 4" descr="MP90043274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0" r="-9450"/>
          <a:stretch>
            <a:fillRect/>
          </a:stretch>
        </p:blipFill>
        <p:spPr>
          <a:xfrm>
            <a:off x="4648200" y="1371600"/>
            <a:ext cx="4038600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s-ES_tradnl" dirty="0">
                <a:latin typeface="Trebuchet MS" charset="0"/>
                <a:ea typeface="ＭＳ Ｐゴシック" charset="0"/>
                <a:cs typeface="ＭＳ Ｐゴシック" charset="0"/>
              </a:rPr>
              <a:t>Manejo de Plagas Integrado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Combina todos los métodos disponibles para crear una estrategia más efectiva para controlar las plagas</a:t>
            </a:r>
          </a:p>
          <a:p>
            <a:pPr>
              <a:spcAft>
                <a:spcPts val="1200"/>
              </a:spcAft>
            </a:pPr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Los pasos son: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s-ES_tradnl" dirty="0">
                <a:latin typeface="Georgia" charset="0"/>
                <a:ea typeface="ＭＳ Ｐゴシック" charset="0"/>
              </a:rPr>
              <a:t>Monitorear y identificar 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s-ES_tradnl" dirty="0">
                <a:latin typeface="Georgia" charset="0"/>
                <a:ea typeface="ＭＳ Ｐゴシック" charset="0"/>
              </a:rPr>
              <a:t>Limite para actual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s-ES_tradnl" dirty="0">
                <a:latin typeface="Georgia" charset="0"/>
                <a:ea typeface="ＭＳ Ｐゴシック" charset="0"/>
              </a:rPr>
              <a:t>Prevención</a:t>
            </a:r>
          </a:p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s-ES_tradnl" dirty="0">
                <a:latin typeface="Georgia" charset="0"/>
                <a:ea typeface="ＭＳ Ｐゴシック" charset="0"/>
              </a:rPr>
              <a:t>Control</a:t>
            </a:r>
          </a:p>
        </p:txBody>
      </p:sp>
      <p:pic>
        <p:nvPicPr>
          <p:cNvPr id="43012" name="Picture 3" descr="MP900314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3657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s-ES_tradnl" dirty="0">
                <a:latin typeface="Trebuchet MS" charset="0"/>
                <a:ea typeface="ＭＳ Ｐゴシック" charset="0"/>
                <a:cs typeface="ＭＳ Ｐゴシック" charset="0"/>
              </a:rPr>
              <a:t>Manejo de Plagas Integrado</a:t>
            </a:r>
            <a:endParaRPr lang="es-ES_tradnl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24350"/>
          </a:xfrm>
        </p:spPr>
        <p:txBody>
          <a:bodyPr/>
          <a:lstStyle/>
          <a:p>
            <a:pPr marL="923925" lvl="1" indent="-514350">
              <a:spcAft>
                <a:spcPts val="1200"/>
              </a:spcAft>
              <a:buFont typeface="Trebuchet MS" charset="0"/>
              <a:buAutoNum type="arabicPeriod"/>
            </a:pPr>
            <a:r>
              <a:rPr lang="es-ES_tradnl">
                <a:latin typeface="Georgia" charset="0"/>
                <a:ea typeface="ＭＳ Ｐゴシック" charset="0"/>
              </a:rPr>
              <a:t>Monitorear y identificar 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s-ES_tradnl">
                <a:latin typeface="Georgia" charset="0"/>
                <a:ea typeface="ＭＳ Ｐゴシック" charset="0"/>
              </a:rPr>
              <a:t>Identificar la plaga que esta causando el problema </a:t>
            </a:r>
          </a:p>
          <a:p>
            <a:pPr marL="923925" lvl="1" indent="-514350">
              <a:spcAft>
                <a:spcPts val="600"/>
              </a:spcAft>
              <a:buFont typeface="Trebuchet MS" charset="0"/>
              <a:buAutoNum type="arabicPeriod"/>
            </a:pPr>
            <a:r>
              <a:rPr lang="es-ES_tradnl">
                <a:latin typeface="Georgia" charset="0"/>
                <a:ea typeface="ＭＳ Ｐゴシック" charset="0"/>
              </a:rPr>
              <a:t>Limite para actuar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s-ES_tradnl">
                <a:latin typeface="Georgia" charset="0"/>
                <a:ea typeface="ＭＳ Ｐゴシック" charset="0"/>
              </a:rPr>
              <a:t>Decidir  la cantidad de control que se necesita</a:t>
            </a:r>
          </a:p>
          <a:p>
            <a:pPr marL="923925" lvl="1" indent="-514350">
              <a:spcAft>
                <a:spcPts val="600"/>
              </a:spcAft>
              <a:buFont typeface="Trebuchet MS" charset="0"/>
              <a:buAutoNum type="arabicPeriod"/>
            </a:pPr>
            <a:r>
              <a:rPr lang="es-ES_tradnl">
                <a:latin typeface="Georgia" charset="0"/>
                <a:ea typeface="ＭＳ Ｐゴシック" charset="0"/>
              </a:rPr>
              <a:t>Prevención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s-ES_tradnl">
                <a:latin typeface="Georgia" charset="0"/>
                <a:ea typeface="ＭＳ Ｐゴシック" charset="0"/>
              </a:rPr>
              <a:t>Observar dentro y afuera de la casa para prevenir las plagas</a:t>
            </a:r>
          </a:p>
          <a:p>
            <a:pPr marL="923925" lvl="1" indent="-514350">
              <a:spcAft>
                <a:spcPts val="600"/>
              </a:spcAft>
              <a:buFont typeface="Trebuchet MS" charset="0"/>
              <a:buAutoNum type="arabicPeriod"/>
            </a:pPr>
            <a:r>
              <a:rPr lang="es-ES_tradnl">
                <a:latin typeface="Georgia" charset="0"/>
                <a:ea typeface="ＭＳ Ｐゴシック" charset="0"/>
              </a:rPr>
              <a:t>Control</a:t>
            </a:r>
          </a:p>
          <a:p>
            <a:pPr marL="1189038" lvl="2" indent="-514350">
              <a:spcAft>
                <a:spcPts val="600"/>
              </a:spcAft>
              <a:buFont typeface="Arial" charset="0"/>
              <a:buChar char="•"/>
            </a:pPr>
            <a:r>
              <a:rPr lang="es-ES_tradnl">
                <a:latin typeface="Georgia" charset="0"/>
                <a:ea typeface="ＭＳ Ｐゴシック" charset="0"/>
              </a:rPr>
              <a:t>Evaluar resultados</a:t>
            </a:r>
          </a:p>
          <a:p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95400"/>
            <a:ext cx="7772400" cy="13620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s-ES_tradnl" dirty="0" smtClean="0"/>
              <a:t>Como Prevenir la Exposición a los Plaguicidas</a:t>
            </a:r>
            <a:endParaRPr lang="es-ES_tradnl" dirty="0"/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5413"/>
            <a:ext cx="335280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MP9004305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2703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33400"/>
            <a:ext cx="3810000" cy="120015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b="1">
                <a:solidFill>
                  <a:srgbClr val="406F8D"/>
                </a:solidFill>
              </a:rPr>
              <a:t>Remueva Ropa Contaminada y Lava Separado</a:t>
            </a:r>
          </a:p>
        </p:txBody>
      </p:sp>
      <p:pic>
        <p:nvPicPr>
          <p:cNvPr id="46084" name="Picture 3" descr="108_08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14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0" y="2217738"/>
            <a:ext cx="2971800" cy="83026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b="1">
                <a:solidFill>
                  <a:srgbClr val="FFFFFF"/>
                </a:solidFill>
              </a:rPr>
              <a:t>Separa y Guardo Lejos de la Ropa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108_08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/>
          <a:stretch>
            <a:fillRect/>
          </a:stretch>
        </p:blipFill>
        <p:spPr bwMode="auto">
          <a:xfrm>
            <a:off x="4764088" y="3048000"/>
            <a:ext cx="43799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3124200"/>
            <a:ext cx="3124200" cy="120015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b="1">
                <a:solidFill>
                  <a:srgbClr val="FFFFFF"/>
                </a:solidFill>
              </a:rPr>
              <a:t>Guardar Fuera del Alcancé de los Niños</a:t>
            </a:r>
          </a:p>
        </p:txBody>
      </p:sp>
      <p:pic>
        <p:nvPicPr>
          <p:cNvPr id="47108" name="Picture 2" descr="C:\Users\Paul\Desktop\Border 2010\Photos Valle del Yaqui\Fotos  Valle del Yaqui I\DSCF1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533400"/>
            <a:ext cx="2438400" cy="1570038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b="1">
                <a:solidFill>
                  <a:srgbClr val="FFFFFF"/>
                </a:solidFill>
              </a:rPr>
              <a:t>Hace hoyo a los contenedores para no reusar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¿</a:t>
            </a:r>
            <a:r>
              <a:rPr lang="es-MX">
                <a:latin typeface="Trebuchet MS" charset="0"/>
                <a:ea typeface="ＭＳ Ｐゴシック" charset="0"/>
                <a:cs typeface="ＭＳ Ｐゴシック" charset="0"/>
              </a:rPr>
              <a:t>Que son la Plagas? </a:t>
            </a:r>
            <a:endParaRPr lang="en-US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4525962"/>
          </a:xfrm>
        </p:spPr>
        <p:txBody>
          <a:bodyPr/>
          <a:lstStyle/>
          <a:p>
            <a:pPr marL="365125" lvl="1" indent="-255588">
              <a:spcAft>
                <a:spcPts val="1200"/>
              </a:spcAft>
              <a:buClr>
                <a:srgbClr val="A04DA3"/>
              </a:buClr>
              <a:buFont typeface="Arial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rPr>
              <a:t>Organismos vivos no deseados y/o que causan daños a los cultivos, los humanos o el medio ambiente </a:t>
            </a:r>
          </a:p>
          <a:p>
            <a:pPr marL="365125" lvl="1" indent="-255588">
              <a:spcAft>
                <a:spcPts val="1200"/>
              </a:spcAft>
              <a:buClr>
                <a:srgbClr val="A04DA3"/>
              </a:buClr>
              <a:buFont typeface="Georgia" charset="0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rPr>
              <a:t>Por ejemplo:</a:t>
            </a:r>
          </a:p>
          <a:p>
            <a:pPr marL="365125" lvl="1" indent="-255588">
              <a:spcAft>
                <a:spcPts val="1200"/>
              </a:spcAft>
            </a:pPr>
            <a:r>
              <a:rPr lang="es-ES_tradnl" sz="1800" dirty="0">
                <a:latin typeface="Georgia" charset="0"/>
                <a:ea typeface="ＭＳ Ｐゴシック" charset="0"/>
              </a:rPr>
              <a:t>Insectos, mala hierba, hongos, bacterias, virus, ratas/ratones, </a:t>
            </a:r>
            <a:r>
              <a:rPr lang="es-ES_tradnl" sz="1800" dirty="0" err="1">
                <a:latin typeface="Georgia" charset="0"/>
                <a:ea typeface="ＭＳ Ｐゴシック" charset="0"/>
              </a:rPr>
              <a:t>etc</a:t>
            </a:r>
            <a:r>
              <a:rPr lang="es-MX" sz="1800" dirty="0">
                <a:latin typeface="Georgia" charset="0"/>
                <a:ea typeface="ＭＳ Ｐゴシック" charset="0"/>
              </a:rPr>
              <a:t>.  </a:t>
            </a:r>
          </a:p>
          <a:p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2292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MP9004252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4239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MP9003144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3657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 descr="MP9003140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3574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fotos_plaguicidas_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2"/>
          <a:stretch>
            <a:fillRect/>
          </a:stretch>
        </p:blipFill>
        <p:spPr bwMode="auto">
          <a:xfrm>
            <a:off x="0" y="1981200"/>
            <a:ext cx="47529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27738"/>
            <a:ext cx="2514600" cy="83026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b="1">
                <a:solidFill>
                  <a:schemeClr val="bg1"/>
                </a:solidFill>
              </a:rPr>
              <a:t>Usar Protección</a:t>
            </a:r>
          </a:p>
        </p:txBody>
      </p:sp>
      <p:pic>
        <p:nvPicPr>
          <p:cNvPr id="48132" name="Picture 5" descr="MP9004264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609600"/>
            <a:ext cx="33226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4876800"/>
            <a:ext cx="2133600" cy="830263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b="1">
                <a:solidFill>
                  <a:schemeClr val="bg1"/>
                </a:solidFill>
              </a:rPr>
              <a:t>Tener buena ventilación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Types of Pesticides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435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Normalmente se refiere a los plaguicidas de acuerdo a lo que controlan. </a:t>
            </a:r>
          </a:p>
          <a:p>
            <a:pPr>
              <a:spcAft>
                <a:spcPts val="2400"/>
              </a:spcAft>
            </a:pP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Es decir, los insecticidas controlan (o matan) los insectos; los herbicidas controlan  las malas </a:t>
            </a:r>
            <a:r>
              <a:rPr kumimoji="1" lang="es-ES_tradnl" dirty="0" smtClean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hiervas (maleza), </a:t>
            </a:r>
            <a:r>
              <a:rPr kumimoji="1" lang="es-ES_tradnl" dirty="0" err="1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etc</a:t>
            </a: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 .</a:t>
            </a:r>
          </a:p>
          <a:p>
            <a:pPr>
              <a:spcAft>
                <a:spcPts val="2400"/>
              </a:spcAft>
            </a:pP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Otra forma de pensar en los plaguicidas es clasificándolos en </a:t>
            </a:r>
            <a:r>
              <a:rPr kumimoji="1" lang="es-ES_tradnl" b="1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plaguicidas químicos</a:t>
            </a: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, </a:t>
            </a:r>
            <a:r>
              <a:rPr kumimoji="1" lang="es-ES_tradnl" b="1" dirty="0" err="1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bio</a:t>
            </a:r>
            <a:r>
              <a:rPr kumimoji="1" lang="es-ES_tradnl" b="1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-plaguicidas </a:t>
            </a:r>
            <a:r>
              <a:rPr kumimoji="1" lang="es-ES_tradnl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o </a:t>
            </a:r>
            <a:r>
              <a:rPr kumimoji="1" lang="es-ES_tradnl" b="1" dirty="0" smtClean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aparatos </a:t>
            </a:r>
            <a:r>
              <a:rPr kumimoji="1" lang="es-ES_tradnl" b="1" dirty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para controlar las plagas.</a:t>
            </a:r>
          </a:p>
          <a:p>
            <a:pPr>
              <a:spcAft>
                <a:spcPts val="2400"/>
              </a:spcAft>
            </a:pPr>
            <a:endParaRPr kumimoji="1" lang="en-US" dirty="0">
              <a:solidFill>
                <a:schemeClr val="accent2"/>
              </a:solidFill>
              <a:latin typeface="Georgi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9067800" cy="1066800"/>
          </a:xfrm>
        </p:spPr>
        <p:txBody>
          <a:bodyPr/>
          <a:lstStyle/>
          <a:p>
            <a:r>
              <a:rPr lang="es-MX" dirty="0" smtClean="0">
                <a:latin typeface="Trebuchet MS" charset="0"/>
                <a:ea typeface="ＭＳ Ｐゴシック" charset="0"/>
                <a:cs typeface="ＭＳ Ｐゴシック" charset="0"/>
              </a:rPr>
              <a:t>Los Cuatro Grupos Principales de Plaguicidas </a:t>
            </a:r>
            <a:r>
              <a:rPr lang="es-MX" dirty="0">
                <a:latin typeface="Trebuchet MS" charset="0"/>
                <a:ea typeface="ＭＳ Ｐゴシック" charset="0"/>
                <a:cs typeface="ＭＳ Ｐゴシック" charset="0"/>
              </a:rPr>
              <a:t>Químicos</a:t>
            </a:r>
            <a:endParaRPr lang="en-US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038600" cy="4525963"/>
          </a:xfrm>
        </p:spPr>
        <p:txBody>
          <a:bodyPr/>
          <a:lstStyle/>
          <a:p>
            <a:r>
              <a:rPr lang="es-MX" u="sng" dirty="0" smtClean="0">
                <a:latin typeface="Georgia" charset="0"/>
                <a:ea typeface="ＭＳ Ｐゴシック" charset="0"/>
                <a:cs typeface="ＭＳ Ｐゴシック" charset="0"/>
              </a:rPr>
              <a:t>Organofosforados: </a:t>
            </a:r>
            <a:r>
              <a:rPr lang="es-MX" b="1" u="sng" dirty="0" smtClean="0">
                <a:solidFill>
                  <a:schemeClr val="accent2"/>
                </a:solidFill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endParaRPr lang="es-MX" b="1" u="sng" dirty="0">
              <a:solidFill>
                <a:schemeClr val="accent2"/>
              </a:solidFill>
              <a:latin typeface="Georgi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MX" dirty="0">
                <a:latin typeface="Georgia" charset="0"/>
                <a:ea typeface="ＭＳ Ｐゴシック" charset="0"/>
              </a:rPr>
              <a:t>Malathion, parathion, diazinon(Diazol</a:t>
            </a:r>
            <a:r>
              <a:rPr lang="es-MX" baseline="30000" dirty="0">
                <a:latin typeface="Georgia" charset="0"/>
                <a:ea typeface="ＭＳ Ｐゴシック" charset="0"/>
              </a:rPr>
              <a:t>®</a:t>
            </a:r>
            <a:r>
              <a:rPr lang="es-MX" dirty="0">
                <a:latin typeface="Georgia" charset="0"/>
                <a:ea typeface="ＭＳ Ｐゴシック" charset="0"/>
              </a:rPr>
              <a:t>)</a:t>
            </a:r>
            <a:endParaRPr lang="en-US" u="sng" dirty="0">
              <a:latin typeface="Georgia" charset="0"/>
              <a:ea typeface="ＭＳ Ｐゴシック" charset="0"/>
            </a:endParaRPr>
          </a:p>
          <a:p>
            <a:r>
              <a:rPr lang="es-MX" u="sng" dirty="0" smtClean="0">
                <a:latin typeface="Georgia" charset="0"/>
                <a:ea typeface="ＭＳ Ｐゴシック" charset="0"/>
                <a:cs typeface="ＭＳ Ｐゴシック" charset="0"/>
              </a:rPr>
              <a:t>Carbamatos: </a:t>
            </a:r>
            <a:endParaRPr lang="es-MX" u="sng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MX" dirty="0">
                <a:latin typeface="Georgia" charset="0"/>
                <a:ea typeface="ＭＳ Ｐゴシック" charset="0"/>
              </a:rPr>
              <a:t>Carbaryl (Sevin</a:t>
            </a:r>
            <a:r>
              <a:rPr lang="es-MX" baseline="30000" dirty="0">
                <a:latin typeface="Georgia" charset="0"/>
                <a:ea typeface="ＭＳ Ｐゴシック" charset="0"/>
              </a:rPr>
              <a:t>®</a:t>
            </a:r>
            <a:r>
              <a:rPr lang="es-MX" dirty="0">
                <a:latin typeface="Georgia" charset="0"/>
                <a:ea typeface="ＭＳ Ｐゴシック" charset="0"/>
              </a:rPr>
              <a:t>), aldicarb (Termik</a:t>
            </a:r>
            <a:r>
              <a:rPr lang="es-MX" baseline="30000" dirty="0">
                <a:latin typeface="Georgia" charset="0"/>
                <a:ea typeface="ＭＳ Ｐゴシック" charset="0"/>
              </a:rPr>
              <a:t>®</a:t>
            </a:r>
            <a:r>
              <a:rPr lang="es-MX" dirty="0">
                <a:latin typeface="Georgia" charset="0"/>
                <a:ea typeface="ＭＳ Ｐゴシック" charset="0"/>
              </a:rPr>
              <a:t>), methomyl   (Lannate</a:t>
            </a:r>
            <a:r>
              <a:rPr lang="es-MX" baseline="30000" dirty="0">
                <a:latin typeface="Georgia" charset="0"/>
                <a:ea typeface="ＭＳ Ｐゴシック" charset="0"/>
              </a:rPr>
              <a:t>®</a:t>
            </a:r>
            <a:r>
              <a:rPr lang="es-MX" dirty="0">
                <a:latin typeface="Georgia" charset="0"/>
                <a:ea typeface="ＭＳ Ｐゴシック" charset="0"/>
              </a:rPr>
              <a:t>) </a:t>
            </a:r>
          </a:p>
          <a:p>
            <a:pPr marL="365125" lvl="1" indent="-255588">
              <a:buClr>
                <a:srgbClr val="A04DA3"/>
              </a:buClr>
              <a:buFont typeface="Georgia" charset="0"/>
              <a:buChar char="•"/>
            </a:pPr>
            <a:r>
              <a:rPr lang="es-MX" sz="2000" u="sng" dirty="0" smtClean="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rPr>
              <a:t>Piretroides:</a:t>
            </a:r>
            <a:endParaRPr lang="es-MX" sz="2000" u="sng" dirty="0">
              <a:solidFill>
                <a:schemeClr val="tx1"/>
              </a:solidFill>
              <a:latin typeface="Georgi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MX" dirty="0">
                <a:latin typeface="Georgia" charset="0"/>
                <a:ea typeface="ＭＳ Ｐゴシック" charset="0"/>
              </a:rPr>
              <a:t>Permethrin (</a:t>
            </a:r>
            <a:r>
              <a:rPr lang="es-MX" dirty="0" smtClean="0">
                <a:latin typeface="Georgia" charset="0"/>
                <a:ea typeface="ＭＳ Ｐゴシック" charset="0"/>
              </a:rPr>
              <a:t>Forte</a:t>
            </a:r>
            <a:r>
              <a:rPr lang="es-MX" baseline="30000" dirty="0">
                <a:latin typeface="Georgia" charset="0"/>
                <a:ea typeface="ＭＳ Ｐゴシック" charset="0"/>
              </a:rPr>
              <a:t>®</a:t>
            </a:r>
            <a:r>
              <a:rPr lang="es-MX" dirty="0" smtClean="0">
                <a:latin typeface="Georgia" charset="0"/>
                <a:ea typeface="ＭＳ Ｐゴシック" charset="0"/>
              </a:rPr>
              <a:t>)</a:t>
            </a:r>
            <a:r>
              <a:rPr lang="es-MX" dirty="0">
                <a:latin typeface="Georgia" charset="0"/>
                <a:ea typeface="ＭＳ Ｐゴシック" charset="0"/>
              </a:rPr>
              <a:t>, cypermethrin (</a:t>
            </a:r>
            <a:r>
              <a:rPr lang="es-MX" dirty="0" smtClean="0">
                <a:latin typeface="Georgia" charset="0"/>
                <a:ea typeface="ＭＳ Ｐゴシック" charset="0"/>
              </a:rPr>
              <a:t>Cypac</a:t>
            </a:r>
            <a:r>
              <a:rPr lang="es-MX" baseline="30000" dirty="0">
                <a:latin typeface="Georgia" charset="0"/>
                <a:ea typeface="ＭＳ Ｐゴシック" charset="0"/>
              </a:rPr>
              <a:t>®</a:t>
            </a:r>
            <a:r>
              <a:rPr lang="es-MX" dirty="0" smtClean="0">
                <a:latin typeface="Georgia" charset="0"/>
                <a:ea typeface="ＭＳ Ｐゴシック" charset="0"/>
              </a:rPr>
              <a:t>)</a:t>
            </a:r>
            <a:endParaRPr lang="es-MX" dirty="0">
              <a:latin typeface="Georgia" charset="0"/>
              <a:ea typeface="ＭＳ Ｐゴシック" charset="0"/>
            </a:endParaRPr>
          </a:p>
          <a:p>
            <a:r>
              <a:rPr lang="es-MX" u="sng" dirty="0">
                <a:latin typeface="Georgia" charset="0"/>
                <a:ea typeface="ＭＳ Ｐゴシック" charset="0"/>
                <a:cs typeface="ＭＳ Ｐゴシック" charset="0"/>
              </a:rPr>
              <a:t>Insecticidas </a:t>
            </a:r>
            <a:r>
              <a:rPr lang="es-MX" u="sng" dirty="0" smtClean="0">
                <a:latin typeface="Georgia" charset="0"/>
                <a:ea typeface="ＭＳ Ｐゴシック" charset="0"/>
                <a:cs typeface="ＭＳ Ｐゴシック" charset="0"/>
              </a:rPr>
              <a:t>Organoclorados:</a:t>
            </a:r>
            <a:endParaRPr lang="es-MX" u="sng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MX" dirty="0">
                <a:latin typeface="Georgia" charset="0"/>
                <a:ea typeface="ＭＳ Ｐゴシック" charset="0"/>
              </a:rPr>
              <a:t>DDT , chlordane</a:t>
            </a:r>
          </a:p>
        </p:txBody>
      </p:sp>
      <p:pic>
        <p:nvPicPr>
          <p:cNvPr id="20484" name="Content Placeholder 5" descr="DSCF130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648200" y="1981200"/>
            <a:ext cx="4038600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>
                <a:latin typeface="Trebuchet MS" charset="0"/>
                <a:ea typeface="ＭＳ Ｐゴシック" charset="0"/>
                <a:cs typeface="ＭＳ Ｐゴシック" charset="0"/>
              </a:rPr>
              <a:t>Bioplaguicidas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343400" cy="4525963"/>
          </a:xfrm>
        </p:spPr>
        <p:txBody>
          <a:bodyPr/>
          <a:lstStyle/>
          <a:p>
            <a:r>
              <a:rPr kumimoji="1" lang="es-ES_tradnl" dirty="0">
                <a:latin typeface="Georgia" charset="0"/>
                <a:ea typeface="ＭＳ Ｐゴシック" charset="0"/>
                <a:cs typeface="ＭＳ Ｐゴシック" charset="0"/>
              </a:rPr>
              <a:t>Se derivan de materiales naturales como animales, plantas, bacterias y minerales.</a:t>
            </a:r>
          </a:p>
          <a:p>
            <a:pPr lvl="1"/>
            <a:r>
              <a:rPr kumimoji="1" lang="es-ES_tradnl" dirty="0">
                <a:latin typeface="Georgia" charset="0"/>
                <a:ea typeface="ＭＳ Ｐゴシック" charset="0"/>
              </a:rPr>
              <a:t>Por ejemplo:</a:t>
            </a:r>
          </a:p>
          <a:p>
            <a:pPr lvl="2"/>
            <a:r>
              <a:rPr lang="es-ES_tradnl" dirty="0">
                <a:latin typeface="Georgia" charset="0"/>
                <a:ea typeface="ＭＳ Ｐゴシック" charset="0"/>
              </a:rPr>
              <a:t>Margarita - </a:t>
            </a:r>
            <a:r>
              <a:rPr lang="es-ES_tradnl" dirty="0" err="1">
                <a:latin typeface="Georgia" charset="0"/>
                <a:ea typeface="ＭＳ Ｐゴシック" charset="0"/>
              </a:rPr>
              <a:t>Pyrethrins</a:t>
            </a:r>
            <a:r>
              <a:rPr lang="es-ES_tradnl" dirty="0">
                <a:latin typeface="Georgia" charset="0"/>
                <a:ea typeface="ＭＳ Ｐゴシック" charset="0"/>
              </a:rPr>
              <a:t> y </a:t>
            </a:r>
            <a:r>
              <a:rPr lang="es-ES_tradnl" dirty="0" err="1">
                <a:latin typeface="Georgia" charset="0"/>
                <a:ea typeface="ＭＳ Ｐゴシック" charset="0"/>
              </a:rPr>
              <a:t>pyrethroids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pPr lvl="2"/>
            <a:r>
              <a:rPr lang="es-ES_tradnl" dirty="0" smtClean="0">
                <a:latin typeface="Georgia" charset="0"/>
                <a:ea typeface="ＭＳ Ｐゴシック" charset="0"/>
              </a:rPr>
              <a:t>Árbol </a:t>
            </a:r>
            <a:r>
              <a:rPr lang="es-ES_tradnl" dirty="0" err="1">
                <a:latin typeface="Georgia" charset="0"/>
                <a:ea typeface="ＭＳ Ｐゴシック" charset="0"/>
              </a:rPr>
              <a:t>Neem</a:t>
            </a:r>
            <a:r>
              <a:rPr lang="es-ES_tradnl" dirty="0">
                <a:latin typeface="Georgia" charset="0"/>
                <a:ea typeface="ＭＳ Ｐゴシック" charset="0"/>
              </a:rPr>
              <a:t> - </a:t>
            </a:r>
            <a:r>
              <a:rPr lang="es-ES_tradnl" dirty="0" err="1">
                <a:latin typeface="Georgia" charset="0"/>
                <a:ea typeface="ＭＳ Ｐゴシック" charset="0"/>
              </a:rPr>
              <a:t>Azardiractrin</a:t>
            </a:r>
            <a:endParaRPr kumimoji="1" lang="es-ES_tradnl" dirty="0">
              <a:latin typeface="Georgia" charset="0"/>
              <a:ea typeface="ＭＳ Ｐゴシック" charset="0"/>
            </a:endParaRPr>
          </a:p>
          <a:p>
            <a:r>
              <a:rPr kumimoji="1" lang="es-ES_tradnl" dirty="0">
                <a:latin typeface="Georgia" charset="0"/>
                <a:ea typeface="ＭＳ Ｐゴシック" charset="0"/>
                <a:cs typeface="ＭＳ Ｐゴシック" charset="0"/>
              </a:rPr>
              <a:t>Otros:</a:t>
            </a:r>
          </a:p>
          <a:p>
            <a:pPr lvl="1"/>
            <a:r>
              <a:rPr kumimoji="1" lang="es-ES_tradnl" dirty="0">
                <a:latin typeface="Georgia" charset="0"/>
                <a:ea typeface="ＭＳ Ｐゴシック" charset="0"/>
              </a:rPr>
              <a:t>Plaguicidas Microbianos</a:t>
            </a:r>
          </a:p>
          <a:p>
            <a:pPr lvl="2"/>
            <a:r>
              <a:rPr lang="es-ES_tradnl" dirty="0" err="1">
                <a:latin typeface="Georgia" charset="0"/>
                <a:ea typeface="ＭＳ Ｐゴシック" charset="0"/>
              </a:rPr>
              <a:t>Avermectin</a:t>
            </a:r>
            <a:r>
              <a:rPr lang="es-ES_tradnl" dirty="0">
                <a:latin typeface="Georgia" charset="0"/>
                <a:ea typeface="ＭＳ Ｐゴシック" charset="0"/>
              </a:rPr>
              <a:t> (</a:t>
            </a:r>
            <a:r>
              <a:rPr lang="es-ES_tradnl" dirty="0" err="1">
                <a:latin typeface="Georgia" charset="0"/>
                <a:ea typeface="ＭＳ Ｐゴシック" charset="0"/>
              </a:rPr>
              <a:t>Avid</a:t>
            </a:r>
            <a:r>
              <a:rPr lang="es-ES_tradnl" baseline="30000" dirty="0">
                <a:latin typeface="Georgia" charset="0"/>
                <a:ea typeface="ＭＳ Ｐゴシック" charset="0"/>
              </a:rPr>
              <a:t>®</a:t>
            </a:r>
            <a:r>
              <a:rPr lang="es-ES_tradnl" dirty="0">
                <a:latin typeface="Georgia" charset="0"/>
                <a:ea typeface="ＭＳ Ｐゴシック" charset="0"/>
              </a:rPr>
              <a:t>, </a:t>
            </a:r>
            <a:r>
              <a:rPr lang="es-ES_tradnl" dirty="0" err="1">
                <a:latin typeface="Georgia" charset="0"/>
                <a:ea typeface="ＭＳ Ｐゴシック" charset="0"/>
              </a:rPr>
              <a:t>Agrimek</a:t>
            </a:r>
            <a:r>
              <a:rPr lang="es-ES_tradnl" baseline="30000" dirty="0">
                <a:latin typeface="Georgia" charset="0"/>
                <a:ea typeface="ＭＳ Ｐゴシック" charset="0"/>
              </a:rPr>
              <a:t>®</a:t>
            </a:r>
            <a:r>
              <a:rPr lang="es-ES_tradnl" dirty="0">
                <a:latin typeface="Georgia" charset="0"/>
                <a:ea typeface="ＭＳ Ｐゴシック" charset="0"/>
              </a:rPr>
              <a:t>) del microbio </a:t>
            </a:r>
            <a:r>
              <a:rPr lang="es-ES_tradnl" i="1" dirty="0" err="1">
                <a:latin typeface="Georgia" charset="0"/>
                <a:ea typeface="ＭＳ Ｐゴシック" charset="0"/>
              </a:rPr>
              <a:t>Streptomyces</a:t>
            </a:r>
            <a:r>
              <a:rPr lang="es-ES_tradnl" i="1" dirty="0">
                <a:latin typeface="Georgia" charset="0"/>
                <a:ea typeface="ＭＳ Ｐゴシック" charset="0"/>
              </a:rPr>
              <a:t> </a:t>
            </a:r>
            <a:r>
              <a:rPr lang="es-ES_tradnl" i="1" dirty="0" err="1">
                <a:latin typeface="Georgia" charset="0"/>
                <a:ea typeface="ＭＳ Ｐゴシック" charset="0"/>
              </a:rPr>
              <a:t>avermitis</a:t>
            </a:r>
            <a:endParaRPr kumimoji="1" lang="es-ES_tradnl" i="1" dirty="0">
              <a:latin typeface="Georgia" charset="0"/>
              <a:ea typeface="ＭＳ Ｐゴシック" charset="0"/>
            </a:endParaRPr>
          </a:p>
          <a:p>
            <a:pPr lvl="1"/>
            <a:r>
              <a:rPr kumimoji="1" lang="es-ES_tradnl" sz="1800" dirty="0">
                <a:latin typeface="Georgia" charset="0"/>
                <a:ea typeface="ＭＳ Ｐゴシック" charset="0"/>
              </a:rPr>
              <a:t>Plaguicidas Bioquímicos </a:t>
            </a:r>
          </a:p>
          <a:p>
            <a:pPr lvl="2"/>
            <a:r>
              <a:rPr lang="es-ES_tradnl" sz="1700" dirty="0" smtClean="0">
                <a:latin typeface="Georgia" charset="0"/>
                <a:ea typeface="ＭＳ Ｐゴシック" charset="0"/>
              </a:rPr>
              <a:t>Feromonas </a:t>
            </a:r>
            <a:r>
              <a:rPr lang="es-ES_tradnl" sz="1700" dirty="0">
                <a:latin typeface="Georgia" charset="0"/>
                <a:ea typeface="ＭＳ Ｐゴシック" charset="0"/>
              </a:rPr>
              <a:t>de insectos que interfieren con el </a:t>
            </a:r>
            <a:r>
              <a:rPr lang="es-ES_tradnl" sz="1700" dirty="0" smtClean="0">
                <a:latin typeface="Georgia" charset="0"/>
                <a:ea typeface="ＭＳ Ｐゴシック" charset="0"/>
              </a:rPr>
              <a:t>apareamiento</a:t>
            </a:r>
            <a:r>
              <a:rPr lang="en-US" dirty="0">
                <a:latin typeface="Georgia" charset="0"/>
                <a:ea typeface="ＭＳ Ｐゴシック" charset="0"/>
              </a:rPr>
              <a:t>	</a:t>
            </a:r>
          </a:p>
          <a:p>
            <a:pPr lvl="2"/>
            <a:endParaRPr kumimoji="1" lang="en-US" dirty="0">
              <a:latin typeface="Georgia" charset="0"/>
              <a:ea typeface="ＭＳ Ｐゴシック" charset="0"/>
            </a:endParaRPr>
          </a:p>
        </p:txBody>
      </p:sp>
      <p:pic>
        <p:nvPicPr>
          <p:cNvPr id="215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411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MC9004387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s-MX">
                <a:latin typeface="Trebuchet MS" charset="0"/>
                <a:ea typeface="ＭＳ Ｐゴシック" charset="0"/>
                <a:cs typeface="ＭＳ Ｐゴシック" charset="0"/>
              </a:rPr>
              <a:t>Aparatos para Controlar Plagas</a:t>
            </a:r>
            <a:endParaRPr lang="en-US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525962"/>
          </a:xfrm>
        </p:spPr>
        <p:txBody>
          <a:bodyPr/>
          <a:lstStyle/>
          <a:p>
            <a:r>
              <a:rPr kumimoji="1" lang="es-ES_tradnl" dirty="0">
                <a:latin typeface="Georgia" charset="0"/>
                <a:ea typeface="ＭＳ Ｐゴシック" charset="0"/>
                <a:cs typeface="ＭＳ Ｐゴシック" charset="0"/>
              </a:rPr>
              <a:t>Son aquellos productos que utilizan medios físicos o mecánicos para atrapar, destruir, repeler o mitigar las plagas sin el uso de plaguicidas</a:t>
            </a:r>
            <a:endParaRPr lang="es-ES_tradnl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r>
              <a:rPr lang="es-ES_tradnl" dirty="0">
                <a:latin typeface="Georgia" charset="0"/>
                <a:ea typeface="ＭＳ Ｐゴシック" charset="0"/>
                <a:cs typeface="ＭＳ Ｐゴシック" charset="0"/>
              </a:rPr>
              <a:t>Pro ejemplo:</a:t>
            </a:r>
          </a:p>
          <a:p>
            <a:pPr lvl="1"/>
            <a:r>
              <a:rPr lang="es-ES_tradnl" sz="1800" dirty="0">
                <a:latin typeface="Georgia" charset="0"/>
                <a:ea typeface="ＭＳ Ｐゴシック" charset="0"/>
              </a:rPr>
              <a:t>Trampas para atrapar moscas/mosquitos</a:t>
            </a:r>
          </a:p>
          <a:p>
            <a:pPr lvl="1"/>
            <a:r>
              <a:rPr lang="es-ES_tradnl" sz="1800" dirty="0">
                <a:latin typeface="Georgia" charset="0"/>
                <a:ea typeface="ＭＳ Ｐゴシック" charset="0"/>
              </a:rPr>
              <a:t>Sistemas de luz ultravioleta</a:t>
            </a:r>
          </a:p>
          <a:p>
            <a:pPr lvl="1"/>
            <a:r>
              <a:rPr lang="es-ES_tradnl" sz="1800" dirty="0">
                <a:latin typeface="Georgia" charset="0"/>
                <a:ea typeface="ＭＳ Ｐゴシック" charset="0"/>
              </a:rPr>
              <a:t>Trampas de luz negra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pPr lvl="1"/>
            <a:endParaRPr lang="en-US" dirty="0">
              <a:latin typeface="Georgia" charset="0"/>
              <a:ea typeface="ＭＳ Ｐゴシック" charset="0"/>
            </a:endParaRPr>
          </a:p>
        </p:txBody>
      </p:sp>
      <p:pic>
        <p:nvPicPr>
          <p:cNvPr id="22532" name="Picture 4" descr="MP9003163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657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MP9001755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657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8382000" cy="1066800"/>
          </a:xfrm>
        </p:spPr>
        <p:txBody>
          <a:bodyPr/>
          <a:lstStyle/>
          <a:p>
            <a:r>
              <a:rPr lang="es-MX">
                <a:latin typeface="Trebuchet MS" charset="0"/>
                <a:ea typeface="ＭＳ Ｐゴシック" charset="0"/>
                <a:cs typeface="ＭＳ Ｐゴシック" charset="0"/>
              </a:rPr>
              <a:t>Plaguicidas: Salud Humana y el Medio Ambiente</a:t>
            </a:r>
          </a:p>
        </p:txBody>
      </p:sp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5105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kumimoji="1" lang="es-ES_tradnl" sz="2600" dirty="0">
                <a:latin typeface="Georgia" charset="0"/>
                <a:ea typeface="ＭＳ Ｐゴシック" charset="0"/>
                <a:cs typeface="Arial" charset="0"/>
              </a:rPr>
              <a:t>La mayoría de los plaguicidas representan algún riesgo para los humanos, los animales o el medio ambiente porque están diseñados para </a:t>
            </a:r>
            <a:r>
              <a:rPr kumimoji="1" lang="es-ES_tradnl" sz="2600" dirty="0" smtClean="0">
                <a:latin typeface="Georgia" charset="0"/>
                <a:ea typeface="ＭＳ Ｐゴシック" charset="0"/>
                <a:cs typeface="Arial" charset="0"/>
              </a:rPr>
              <a:t>matar. </a:t>
            </a:r>
            <a:endParaRPr lang="es-ES_tradnl" sz="26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600"/>
              </a:spcAft>
            </a:pPr>
            <a:r>
              <a:rPr kumimoji="1" lang="es-ES_tradnl" sz="2600" dirty="0">
                <a:latin typeface="Georgia" charset="0"/>
                <a:ea typeface="ＭＳ Ｐゴシック" charset="0"/>
                <a:cs typeface="ＭＳ Ｐゴシック" charset="0"/>
              </a:rPr>
              <a:t>La Agencia de Protección Ambiental de los Estados Unidos (US EPA) evalúa los </a:t>
            </a:r>
            <a:r>
              <a:rPr kumimoji="1" lang="es-ES_tradnl" sz="2600" dirty="0" smtClean="0">
                <a:latin typeface="Georgia" charset="0"/>
                <a:ea typeface="ＭＳ Ｐゴシック" charset="0"/>
                <a:cs typeface="ＭＳ Ｐゴシック" charset="0"/>
              </a:rPr>
              <a:t>plaguicidas que </a:t>
            </a:r>
            <a:r>
              <a:rPr kumimoji="1" lang="es-ES_tradnl" sz="2600" dirty="0">
                <a:latin typeface="Georgia" charset="0"/>
                <a:ea typeface="ＭＳ Ｐゴシック" charset="0"/>
                <a:cs typeface="ＭＳ Ｐゴシック" charset="0"/>
              </a:rPr>
              <a:t>no poseen </a:t>
            </a:r>
            <a:r>
              <a:rPr kumimoji="1" lang="es-ES_tradnl" sz="2600" dirty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efectos adversos no </a:t>
            </a:r>
            <a:r>
              <a:rPr kumimoji="1" lang="es-ES_tradnl" sz="2600" dirty="0" smtClean="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razonables</a:t>
            </a:r>
            <a:r>
              <a:rPr kumimoji="1" lang="es-ES_tradnl" sz="2600" dirty="0" smtClean="0">
                <a:latin typeface="Georgia" charset="0"/>
                <a:ea typeface="ＭＳ Ｐゴシック" charset="0"/>
                <a:cs typeface="ＭＳ Ｐゴシック" charset="0"/>
              </a:rPr>
              <a:t>.</a:t>
            </a:r>
            <a:endParaRPr kumimoji="1" lang="es-ES_tradnl" sz="2600" dirty="0">
              <a:latin typeface="Georgia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600"/>
              </a:spcAft>
            </a:pPr>
            <a:r>
              <a:rPr kumimoji="1" lang="es-MX" sz="2600" dirty="0">
                <a:latin typeface="Georgia" charset="0"/>
                <a:ea typeface="ＭＳ Ｐゴシック" charset="0"/>
                <a:cs typeface="Arial" charset="0"/>
              </a:rPr>
              <a:t>¡</a:t>
            </a:r>
            <a:r>
              <a:rPr kumimoji="1" lang="es-ES_tradnl" sz="2600" dirty="0" smtClean="0">
                <a:latin typeface="Georgia" charset="0"/>
                <a:ea typeface="ＭＳ Ｐゴシック" charset="0"/>
                <a:cs typeface="Arial" charset="0"/>
              </a:rPr>
              <a:t>Muchos </a:t>
            </a:r>
            <a:r>
              <a:rPr kumimoji="1" lang="es-ES_tradnl" sz="2600" dirty="0">
                <a:latin typeface="Georgia" charset="0"/>
                <a:ea typeface="ＭＳ Ｐゴシック" charset="0"/>
                <a:cs typeface="Arial" charset="0"/>
              </a:rPr>
              <a:t>productos utilizados en los hogares son </a:t>
            </a:r>
            <a:r>
              <a:rPr kumimoji="1" lang="es-ES_tradnl" sz="2600" dirty="0" smtClean="0">
                <a:latin typeface="Georgia" charset="0"/>
                <a:ea typeface="ＭＳ Ｐゴシック" charset="0"/>
                <a:cs typeface="Arial" charset="0"/>
              </a:rPr>
              <a:t>plaguicidas!</a:t>
            </a:r>
            <a:endParaRPr kumimoji="1" lang="es-ES_tradnl" sz="2600" dirty="0">
              <a:latin typeface="Georgia" charset="0"/>
              <a:ea typeface="ＭＳ Ｐゴシック" charset="0"/>
              <a:cs typeface="Arial" charset="0"/>
            </a:endParaRPr>
          </a:p>
          <a:p>
            <a:pPr lvl="1"/>
            <a:r>
              <a:rPr kumimoji="1" lang="es-ES_tradnl" dirty="0">
                <a:latin typeface="Georgia" charset="0"/>
                <a:ea typeface="ＭＳ Ｐゴシック" charset="0"/>
                <a:cs typeface="Arial" charset="0"/>
              </a:rPr>
              <a:t>Repelentes insecticidas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pPr lvl="1"/>
            <a:r>
              <a:rPr kumimoji="1" lang="es-ES_tradnl" dirty="0">
                <a:latin typeface="Georgia" charset="0"/>
                <a:ea typeface="ＭＳ Ｐゴシック" charset="0"/>
                <a:cs typeface="Arial" charset="0"/>
              </a:rPr>
              <a:t>Veneno para ratas/roedores</a:t>
            </a:r>
          </a:p>
          <a:p>
            <a:pPr lvl="1"/>
            <a:r>
              <a:rPr kumimoji="1" lang="es-ES_tradnl" dirty="0">
                <a:latin typeface="Georgia" charset="0"/>
                <a:ea typeface="ＭＳ Ｐゴシック" charset="0"/>
                <a:cs typeface="Arial" charset="0"/>
              </a:rPr>
              <a:t>Veneno para la </a:t>
            </a:r>
            <a:r>
              <a:rPr kumimoji="1" lang="es-ES_tradnl" dirty="0" smtClean="0">
                <a:latin typeface="Georgia" charset="0"/>
                <a:ea typeface="ＭＳ Ｐゴシック" charset="0"/>
                <a:cs typeface="Arial" charset="0"/>
              </a:rPr>
              <a:t>mala hierba</a:t>
            </a:r>
            <a:endParaRPr lang="es-ES_tradnl" dirty="0">
              <a:latin typeface="Georgia" charset="0"/>
              <a:ea typeface="ＭＳ Ｐゴシック" charset="0"/>
            </a:endParaRPr>
          </a:p>
          <a:p>
            <a:endParaRPr lang="en-US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6" name="Picture 3" descr="DSC022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12" y="4876799"/>
            <a:ext cx="2636537" cy="19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2667000" y="5257800"/>
            <a:ext cx="38100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76800" y="3657600"/>
            <a:ext cx="38100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3400" y="3657600"/>
            <a:ext cx="38100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48000" y="2362200"/>
            <a:ext cx="29718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pitchFamily="-105" charset="0"/>
              <a:cs typeface="Arial" pitchFamily="-105" charset="0"/>
            </a:endParaRPr>
          </a:p>
        </p:txBody>
      </p:sp>
      <p:sp>
        <p:nvSpPr>
          <p:cNvPr id="24582" name="Title 1"/>
          <p:cNvSpPr>
            <a:spLocks noGrp="1"/>
          </p:cNvSpPr>
          <p:nvPr>
            <p:ph type="title"/>
          </p:nvPr>
        </p:nvSpPr>
        <p:spPr>
          <a:xfrm>
            <a:off x="304800" y="377825"/>
            <a:ext cx="8382000" cy="1069975"/>
          </a:xfrm>
        </p:spPr>
        <p:txBody>
          <a:bodyPr/>
          <a:lstStyle/>
          <a:p>
            <a:r>
              <a:rPr lang="es-MX" sz="3600">
                <a:latin typeface="Trebuchet MS" charset="0"/>
                <a:ea typeface="ＭＳ Ｐゴシック" charset="0"/>
                <a:cs typeface="ＭＳ Ｐゴシック" charset="0"/>
              </a:rPr>
              <a:t>Riesgo de los Plaguicidas </a:t>
            </a:r>
            <a:endParaRPr lang="en-US" sz="36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304800" y="1371600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s-ES_tradnl" dirty="0">
                <a:latin typeface="Georgia" charset="0"/>
              </a:rPr>
              <a:t>La US EPA utiliza un proceso de cuatro etapas para </a:t>
            </a:r>
            <a:br>
              <a:rPr kumimoji="1" lang="es-ES_tradnl" dirty="0">
                <a:latin typeface="Georgia" charset="0"/>
              </a:rPr>
            </a:br>
            <a:r>
              <a:rPr kumimoji="1" lang="es-ES_tradnl" b="1" dirty="0">
                <a:latin typeface="Georgia" charset="0"/>
              </a:rPr>
              <a:t>evaluar el riesgo </a:t>
            </a:r>
            <a:r>
              <a:rPr kumimoji="1" lang="es-ES_tradnl" dirty="0">
                <a:latin typeface="Georgia" charset="0"/>
              </a:rPr>
              <a:t>a la salud de los humanos: </a:t>
            </a:r>
          </a:p>
          <a:p>
            <a:pPr eaLnBrk="1" hangingPunct="1"/>
            <a:endParaRPr kumimoji="1" lang="en-US" dirty="0">
              <a:latin typeface="Georgia" charset="0"/>
            </a:endParaRPr>
          </a:p>
        </p:txBody>
      </p:sp>
      <p:sp>
        <p:nvSpPr>
          <p:cNvPr id="27" name="Right Brace 26"/>
          <p:cNvSpPr/>
          <p:nvPr/>
        </p:nvSpPr>
        <p:spPr>
          <a:xfrm rot="5400000">
            <a:off x="4457700" y="2705100"/>
            <a:ext cx="381000" cy="4572000"/>
          </a:xfrm>
          <a:prstGeom prst="rightBrace">
            <a:avLst>
              <a:gd name="adj1" fmla="val 8333"/>
              <a:gd name="adj2" fmla="val 5119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ea typeface="Arial" pitchFamily="-105" charset="0"/>
              <a:cs typeface="Arial" pitchFamily="-105" charset="0"/>
            </a:endParaRPr>
          </a:p>
        </p:txBody>
      </p:sp>
      <p:cxnSp>
        <p:nvCxnSpPr>
          <p:cNvPr id="24585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5791200" y="3233738"/>
            <a:ext cx="381000" cy="38100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/>
          <p:nvPr/>
        </p:nvCxnSpPr>
        <p:spPr>
          <a:xfrm rot="5400000">
            <a:off x="2971800" y="3276600"/>
            <a:ext cx="3810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TextBox 14"/>
          <p:cNvSpPr txBox="1">
            <a:spLocks noChangeArrowheads="1"/>
          </p:cNvSpPr>
          <p:nvPr/>
        </p:nvSpPr>
        <p:spPr bwMode="auto">
          <a:xfrm>
            <a:off x="3048000" y="2381250"/>
            <a:ext cx="2971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MX" sz="1800" b="1">
                <a:solidFill>
                  <a:srgbClr val="FF0000"/>
                </a:solidFill>
              </a:rPr>
              <a:t>1</a:t>
            </a:r>
            <a:r>
              <a:rPr lang="es-MX" sz="1800" b="1"/>
              <a:t/>
            </a:r>
            <a:br>
              <a:rPr lang="es-MX" sz="1800" b="1"/>
            </a:br>
            <a:r>
              <a:rPr lang="es-MX" sz="1800" b="1"/>
              <a:t>Identificación del Peligro</a:t>
            </a:r>
          </a:p>
          <a:p>
            <a:pPr algn="ctr" eaLnBrk="1" hangingPunct="1"/>
            <a:r>
              <a:rPr lang="es-MX" sz="1600"/>
              <a:t> ¿Cual es el riesgo/peligro?</a:t>
            </a:r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685800" y="3581400"/>
            <a:ext cx="3352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s-MX" sz="2400" b="1">
                <a:solidFill>
                  <a:srgbClr val="FF0000"/>
                </a:solidFill>
              </a:rPr>
              <a:t>2</a:t>
            </a:r>
          </a:p>
          <a:p>
            <a:r>
              <a:rPr kumimoji="1" lang="es-MX" b="1"/>
              <a:t>Evaluación Dosis-Respuesta</a:t>
            </a:r>
          </a:p>
          <a:p>
            <a:r>
              <a:rPr kumimoji="1" lang="es-MX" sz="1600"/>
              <a:t>       “La dosis hace el veneno”</a:t>
            </a:r>
          </a:p>
        </p:txBody>
      </p:sp>
      <p:sp>
        <p:nvSpPr>
          <p:cNvPr id="24589" name="Rectangle 11"/>
          <p:cNvSpPr>
            <a:spLocks noChangeArrowheads="1"/>
          </p:cNvSpPr>
          <p:nvPr/>
        </p:nvSpPr>
        <p:spPr bwMode="auto">
          <a:xfrm>
            <a:off x="4800600" y="3581400"/>
            <a:ext cx="38862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65150" lvl="1" indent="-457200" algn="ctr">
              <a:buClr>
                <a:srgbClr val="A04DA3"/>
              </a:buClr>
            </a:pPr>
            <a:r>
              <a:rPr kumimoji="1" lang="es-MX" sz="2400" b="1" dirty="0">
                <a:solidFill>
                  <a:srgbClr val="FF0000"/>
                </a:solidFill>
              </a:rPr>
              <a:t>3</a:t>
            </a:r>
          </a:p>
          <a:p>
            <a:pPr marL="565150" lvl="1" indent="-457200" algn="ctr">
              <a:buClr>
                <a:srgbClr val="A04DA3"/>
              </a:buClr>
            </a:pPr>
            <a:r>
              <a:rPr kumimoji="1" lang="es-MX" b="1" dirty="0"/>
              <a:t>Evaluación de la Exposición</a:t>
            </a:r>
          </a:p>
          <a:p>
            <a:pPr marL="565150" lvl="1" indent="-457200" algn="ctr">
              <a:buClr>
                <a:srgbClr val="A04DA3"/>
              </a:buClr>
            </a:pPr>
            <a:r>
              <a:rPr kumimoji="1" lang="es-MX" sz="1600" dirty="0"/>
              <a:t>Inhalación, ingestión, </a:t>
            </a:r>
            <a:r>
              <a:rPr kumimoji="1" lang="es-MX" sz="1600" dirty="0" smtClean="0"/>
              <a:t>piel </a:t>
            </a:r>
            <a:endParaRPr lang="es-MX" sz="1600" dirty="0"/>
          </a:p>
        </p:txBody>
      </p:sp>
      <p:sp>
        <p:nvSpPr>
          <p:cNvPr id="24590" name="Rectangle 12"/>
          <p:cNvSpPr>
            <a:spLocks noChangeArrowheads="1"/>
          </p:cNvSpPr>
          <p:nvPr/>
        </p:nvSpPr>
        <p:spPr bwMode="auto">
          <a:xfrm>
            <a:off x="2895600" y="5200650"/>
            <a:ext cx="3276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s-MX" sz="2400" b="1">
                <a:solidFill>
                  <a:srgbClr val="FF0000"/>
                </a:solidFill>
              </a:rPr>
              <a:t>4</a:t>
            </a:r>
          </a:p>
          <a:p>
            <a:pPr algn="ctr"/>
            <a:r>
              <a:rPr kumimoji="1" lang="es-MX" b="1"/>
              <a:t>Caracterización del Riesgo </a:t>
            </a:r>
            <a:br>
              <a:rPr kumimoji="1" lang="es-MX" b="1"/>
            </a:br>
            <a:r>
              <a:rPr kumimoji="1" lang="es-MX" sz="1600"/>
              <a:t>Combinación de los otros 3 pasos </a:t>
            </a:r>
            <a:r>
              <a:rPr kumimoji="1" lang="es-MX"/>
              <a:t/>
            </a:r>
            <a:br>
              <a:rPr kumimoji="1" lang="es-MX"/>
            </a:br>
            <a:endParaRPr lang="es-MX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9657</TotalTime>
  <Words>1196</Words>
  <Application>Microsoft Macintosh PowerPoint</Application>
  <PresentationFormat>On-screen Show (4:3)</PresentationFormat>
  <Paragraphs>197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Urban</vt:lpstr>
      <vt:lpstr>Plaguicidas</vt:lpstr>
      <vt:lpstr>¿Qué es un Plaguicida? </vt:lpstr>
      <vt:lpstr>¿Que son la Plagas? </vt:lpstr>
      <vt:lpstr>Types of Pesticides</vt:lpstr>
      <vt:lpstr>Los Cuatro Grupos Principales de Plaguicidas Químicos</vt:lpstr>
      <vt:lpstr>Bioplaguicidas</vt:lpstr>
      <vt:lpstr>Aparatos para Controlar Plagas</vt:lpstr>
      <vt:lpstr>Plaguicidas: Salud Humana y el Medio Ambiente</vt:lpstr>
      <vt:lpstr>Riesgo de los Plaguicidas </vt:lpstr>
      <vt:lpstr>Riesgo de los Plaguicidas (cont.)</vt:lpstr>
      <vt:lpstr>Riesgo de los Plaguicidas (cont.)</vt:lpstr>
      <vt:lpstr>Efectos Potenciales de los Plaguicidas</vt:lpstr>
      <vt:lpstr>“La Dosis Hace el Veneno”</vt:lpstr>
      <vt:lpstr>Seguridad de los Plaguicidas  La Etiqueta</vt:lpstr>
      <vt:lpstr>Las etiquetas le inforlezan…</vt:lpstr>
      <vt:lpstr>Palabras de Aviso o Imágenes</vt:lpstr>
      <vt:lpstr>Palabras de Aviso </vt:lpstr>
      <vt:lpstr>PowerPoint Presentation</vt:lpstr>
      <vt:lpstr>Equipo de Protección Personal</vt:lpstr>
      <vt:lpstr>Equipo de Protección Personal</vt:lpstr>
      <vt:lpstr>Alternativas a los Plaguicidas</vt:lpstr>
      <vt:lpstr>Prevención de las Plagas</vt:lpstr>
      <vt:lpstr>Control de Plagas sin Químicos</vt:lpstr>
      <vt:lpstr>Control de Plagas Menos Toxicas</vt:lpstr>
      <vt:lpstr>Manejo de Plagas Integrado</vt:lpstr>
      <vt:lpstr>Manejo de Plagas Integrado</vt:lpstr>
      <vt:lpstr>Como Prevenir la Exposición a los Plaguicidas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Pesticide Training Module on Environmental Health for Promotoras on the U.S.-Mexico Border</dc:title>
  <dc:creator>Paul</dc:creator>
  <cp:lastModifiedBy>Denise MOreno</cp:lastModifiedBy>
  <cp:revision>531</cp:revision>
  <dcterms:created xsi:type="dcterms:W3CDTF">2011-06-24T17:32:02Z</dcterms:created>
  <dcterms:modified xsi:type="dcterms:W3CDTF">2013-04-17T20:32:26Z</dcterms:modified>
</cp:coreProperties>
</file>