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0" r:id="rId3"/>
    <p:sldId id="308" r:id="rId4"/>
    <p:sldId id="360" r:id="rId5"/>
    <p:sldId id="358" r:id="rId6"/>
    <p:sldId id="309" r:id="rId7"/>
    <p:sldId id="321" r:id="rId8"/>
    <p:sldId id="357" r:id="rId9"/>
    <p:sldId id="347" r:id="rId10"/>
    <p:sldId id="380" r:id="rId11"/>
    <p:sldId id="322" r:id="rId12"/>
    <p:sldId id="361" r:id="rId13"/>
    <p:sldId id="258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272" r:id="rId22"/>
    <p:sldId id="327" r:id="rId23"/>
    <p:sldId id="313" r:id="rId24"/>
    <p:sldId id="328" r:id="rId25"/>
    <p:sldId id="335" r:id="rId26"/>
    <p:sldId id="336" r:id="rId27"/>
    <p:sldId id="366" r:id="rId28"/>
    <p:sldId id="350" r:id="rId29"/>
    <p:sldId id="339" r:id="rId30"/>
    <p:sldId id="351" r:id="rId31"/>
    <p:sldId id="340" r:id="rId32"/>
    <p:sldId id="342" r:id="rId33"/>
    <p:sldId id="352" r:id="rId34"/>
    <p:sldId id="389" r:id="rId35"/>
    <p:sldId id="374" r:id="rId36"/>
    <p:sldId id="354" r:id="rId37"/>
    <p:sldId id="378" r:id="rId38"/>
    <p:sldId id="377" r:id="rId3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MOreno" initials="" lastIdx="6" clrIdx="0"/>
  <p:cmAuthor id="1" name="Maria Luisa Morales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3" autoAdjust="0"/>
    <p:restoredTop sz="93036" autoAdjust="0"/>
  </p:normalViewPr>
  <p:slideViewPr>
    <p:cSldViewPr>
      <p:cViewPr varScale="1">
        <p:scale>
          <a:sx n="101" d="100"/>
          <a:sy n="101" d="100"/>
        </p:scale>
        <p:origin x="11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11T10:09:32.054" idx="1">
    <p:pos x="10" y="10"/>
    <p:text>Me parece que las fotos no quedan muy bien con el texto, creo que seria bueno usar fotos de algo mas comun que pueda pasar en la vida diaria.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272CCD1-CBD0-4C58-86E3-0B9E05B3C56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EE556898-1878-44AA-8223-5B466D39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6A2C789-F5BB-4572-A1B8-5E5F7E67E7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C2F3068-858B-4ABB-8BAE-DC908411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8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metal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metal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dirty="0" smtClean="0"/>
              <a:t>Evaluación de Riesgos</a:t>
            </a:r>
            <a:endParaRPr lang="es-ES_tradnl" dirty="0"/>
          </a:p>
        </p:txBody>
      </p:sp>
      <p:pic>
        <p:nvPicPr>
          <p:cNvPr id="3" name="Picture 2" descr="MP900390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667000"/>
            <a:ext cx="2609088" cy="3657600"/>
          </a:xfrm>
          <a:prstGeom prst="rect">
            <a:avLst/>
          </a:prstGeom>
        </p:spPr>
      </p:pic>
      <p:pic>
        <p:nvPicPr>
          <p:cNvPr id="4" name="Picture 3" descr="MP9004486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667000"/>
            <a:ext cx="2433313" cy="364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66800"/>
          </a:xfrm>
        </p:spPr>
        <p:txBody>
          <a:bodyPr>
            <a:normAutofit/>
          </a:bodyPr>
          <a:lstStyle/>
          <a:p>
            <a:r>
              <a:rPr lang="es-ES_tradnl" dirty="0" smtClean="0"/>
              <a:t>Identificación del Riesgo</a:t>
            </a:r>
            <a:endParaRPr lang="es-ES_tradnl" dirty="0"/>
          </a:p>
        </p:txBody>
      </p:sp>
      <p:pic>
        <p:nvPicPr>
          <p:cNvPr id="5" name="Picture 4" descr="MC9003854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429000"/>
            <a:ext cx="883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09600"/>
          </a:xfrm>
        </p:spPr>
        <p:txBody>
          <a:bodyPr>
            <a:normAutofit/>
          </a:bodyPr>
          <a:lstStyle/>
          <a:p>
            <a:r>
              <a:rPr lang="es-ES_tradnl" dirty="0"/>
              <a:t>¿Que </a:t>
            </a:r>
            <a:r>
              <a:rPr lang="es-ES_tradnl" dirty="0" smtClean="0"/>
              <a:t>Nos Podemos Preguntar?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114800" cy="47244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>
                <a:latin typeface="Georgia"/>
                <a:cs typeface="Georgia"/>
              </a:rPr>
              <a:t>Después de identificar un peligro nos preguntamos:</a:t>
            </a:r>
          </a:p>
          <a:p>
            <a:pPr lvl="1"/>
            <a:r>
              <a:rPr lang="es-ES_tradnl" dirty="0" smtClean="0"/>
              <a:t>¿</a:t>
            </a:r>
            <a:r>
              <a:rPr lang="es-ES_tradnl" dirty="0"/>
              <a:t>Existe un </a:t>
            </a:r>
            <a:r>
              <a:rPr lang="es-ES_tradnl" dirty="0" smtClean="0"/>
              <a:t>peligro</a:t>
            </a:r>
            <a:r>
              <a:rPr lang="es-ES_tradnl" dirty="0" smtClean="0">
                <a:latin typeface="Georgia"/>
                <a:cs typeface="Georgia"/>
              </a:rPr>
              <a:t>?</a:t>
            </a:r>
          </a:p>
          <a:p>
            <a:pPr lvl="1"/>
            <a:r>
              <a:rPr lang="es-ES_tradnl" dirty="0"/>
              <a:t>¿Estamos expuestos al peligro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/>
              <a:t>¿Cuál es el riesgo asociado con la exposición? </a:t>
            </a:r>
            <a:endParaRPr lang="es-ES_tradnl" dirty="0" smtClean="0"/>
          </a:p>
          <a:p>
            <a:pPr lvl="1"/>
            <a:r>
              <a:rPr lang="es-ES_tradnl" dirty="0"/>
              <a:t>¿Cuál es la probabilidad de que el evento peligroso ocurra? </a:t>
            </a:r>
            <a:endParaRPr lang="en-US" dirty="0"/>
          </a:p>
          <a:p>
            <a:pPr lvl="1"/>
            <a:r>
              <a:rPr lang="es-ES_tradnl" dirty="0" smtClean="0">
                <a:latin typeface="Georgia"/>
                <a:cs typeface="Georgia"/>
              </a:rPr>
              <a:t> </a:t>
            </a:r>
            <a:r>
              <a:rPr lang="es-ES_tradnl" dirty="0"/>
              <a:t>¿Cuáles son las consecuencias y cuanto daño pueda resultar si el evento peligroso ocurre? </a:t>
            </a:r>
            <a:endParaRPr lang="es-ES_tradnl" dirty="0" smtClean="0">
              <a:latin typeface="Georgia"/>
              <a:cs typeface="Georgia"/>
            </a:endParaRPr>
          </a:p>
        </p:txBody>
      </p:sp>
      <p:pic>
        <p:nvPicPr>
          <p:cNvPr id="6" name="Picture 5" descr="MP9004225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4116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s-ES_tradnl" dirty="0" smtClean="0">
                <a:latin typeface="Calibri" charset="0"/>
              </a:rPr>
              <a:t>¿</a:t>
            </a:r>
            <a:r>
              <a:rPr lang="es-ES_tradnl" dirty="0" smtClean="0"/>
              <a:t>Cómo identificamos un Riesgo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_tradnl" sz="2800" dirty="0" smtClean="0"/>
              <a:t>Reconocer si representa una amenaza para la salud</a:t>
            </a:r>
            <a:endParaRPr lang="es-ES_tradnl" sz="2800" dirty="0"/>
          </a:p>
          <a:p>
            <a:pPr marL="274320" lvl="1" fontAlgn="auto"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Por Ejemplo: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/>
              <a:t>M</a:t>
            </a:r>
            <a:r>
              <a:rPr lang="es-ES_tradnl" dirty="0" smtClean="0"/>
              <a:t>oho </a:t>
            </a:r>
            <a:r>
              <a:rPr lang="es-ES_tradnl" dirty="0"/>
              <a:t>en una casa 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/>
              <a:t>Descubrir </a:t>
            </a:r>
            <a:r>
              <a:rPr lang="es-ES_tradnl" dirty="0" smtClean="0"/>
              <a:t>una substancia química </a:t>
            </a:r>
            <a:r>
              <a:rPr lang="es-ES_tradnl" dirty="0"/>
              <a:t>en el agua potable de una comunidad que se encuentra cerca de una fabrica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/>
              <a:t>Identificar pintura contaminada con plomo en una casa vieja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P9004222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114800"/>
            <a:ext cx="2057400" cy="2057400"/>
          </a:xfrm>
          <a:prstGeom prst="rect">
            <a:avLst/>
          </a:prstGeom>
        </p:spPr>
      </p:pic>
      <p:pic>
        <p:nvPicPr>
          <p:cNvPr id="5" name="Picture 4" descr="MP9003829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114800"/>
            <a:ext cx="196985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0719"/>
          </a:xfrm>
        </p:spPr>
        <p:txBody>
          <a:bodyPr>
            <a:normAutofit/>
          </a:bodyPr>
          <a:lstStyle/>
          <a:p>
            <a:r>
              <a:rPr lang="es-ES_tradnl" dirty="0" smtClean="0"/>
              <a:t>Identificación de Riesgo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534400" cy="4949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800" dirty="0" smtClean="0">
                <a:solidFill>
                  <a:srgbClr val="000000"/>
                </a:solidFill>
              </a:rPr>
              <a:t>Es importante para saber las medidas de precaución que se deben de tomar</a:t>
            </a:r>
            <a:br>
              <a:rPr lang="es-ES_tradnl" sz="2800" dirty="0" smtClean="0">
                <a:solidFill>
                  <a:srgbClr val="000000"/>
                </a:solidFill>
              </a:rPr>
            </a:br>
            <a:endParaRPr lang="es-ES_tradnl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800" dirty="0" smtClean="0">
                <a:solidFill>
                  <a:srgbClr val="000000"/>
                </a:solidFill>
              </a:rPr>
              <a:t>Como se determina los efectos a un peligro identificado:</a:t>
            </a:r>
          </a:p>
          <a:p>
            <a:pPr lvl="1">
              <a:lnSpc>
                <a:spcPct val="90000"/>
              </a:lnSpc>
            </a:pPr>
            <a:r>
              <a:rPr lang="es-ES_tradnl" dirty="0" smtClean="0"/>
              <a:t>Modelos animales (</a:t>
            </a:r>
            <a:r>
              <a:rPr lang="es-ES_tradnl" i="1" dirty="0"/>
              <a:t>in vivo </a:t>
            </a:r>
            <a:r>
              <a:rPr lang="es-ES_tradnl" dirty="0"/>
              <a:t>o </a:t>
            </a:r>
            <a:r>
              <a:rPr lang="es-ES_tradnl" dirty="0" smtClean="0"/>
              <a:t>pruebas </a:t>
            </a:r>
            <a:r>
              <a:rPr lang="es-ES_tradnl" dirty="0"/>
              <a:t>en animales )</a:t>
            </a:r>
          </a:p>
          <a:p>
            <a:pPr lvl="1">
              <a:lnSpc>
                <a:spcPct val="90000"/>
              </a:lnSpc>
            </a:pPr>
            <a:r>
              <a:rPr lang="es-ES_tradnl" dirty="0"/>
              <a:t>Situaciones actuales (caso practico o estudio epidemiológico</a:t>
            </a:r>
            <a:r>
              <a:rPr lang="es-ES_tradnl" dirty="0" smtClean="0"/>
              <a:t>)</a:t>
            </a:r>
            <a:endParaRPr lang="en-US" dirty="0"/>
          </a:p>
        </p:txBody>
      </p:sp>
      <p:pic>
        <p:nvPicPr>
          <p:cNvPr id="2" name="Picture 1" descr="MP9003144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800600"/>
            <a:ext cx="3276600" cy="1529080"/>
          </a:xfrm>
          <a:prstGeom prst="rect">
            <a:avLst/>
          </a:prstGeom>
        </p:spPr>
      </p:pic>
      <p:pic>
        <p:nvPicPr>
          <p:cNvPr id="5" name="Picture 4" descr="MP900149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803140"/>
            <a:ext cx="3300339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95400"/>
          </a:xfrm>
        </p:spPr>
        <p:txBody>
          <a:bodyPr>
            <a:normAutofit/>
          </a:bodyPr>
          <a:lstStyle/>
          <a:p>
            <a:r>
              <a:rPr lang="es-ES_tradnl" dirty="0" smtClean="0"/>
              <a:t>Evaluación Dosis-Respuesta</a:t>
            </a:r>
            <a:endParaRPr lang="es-ES_tradnl" dirty="0"/>
          </a:p>
        </p:txBody>
      </p:sp>
      <p:pic>
        <p:nvPicPr>
          <p:cNvPr id="4105" name="Picture 9" descr="Dose of Cough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400" y="2847975"/>
            <a:ext cx="4696226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Tipos de Peligros que se Encuentran en el Ambiente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88392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_tradnl" sz="2800" dirty="0">
                <a:solidFill>
                  <a:srgbClr val="000000"/>
                </a:solidFill>
                <a:latin typeface="Georgia"/>
                <a:cs typeface="Georgia"/>
              </a:rPr>
              <a:t>Usualmente entre más expuesto estas a un peligro, hay más riesgo a tu </a:t>
            </a:r>
            <a:r>
              <a:rPr lang="es-ES_tradnl" sz="2800" dirty="0" smtClean="0">
                <a:solidFill>
                  <a:srgbClr val="000000"/>
                </a:solidFill>
                <a:latin typeface="Georgia"/>
                <a:cs typeface="Georgia"/>
              </a:rPr>
              <a:t>salud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_tradnl" sz="2800" dirty="0" smtClean="0">
                <a:solidFill>
                  <a:srgbClr val="000000"/>
                </a:solidFill>
                <a:latin typeface="Georgia"/>
                <a:cs typeface="Georgia"/>
              </a:rPr>
              <a:t>Por ejemplo: 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MP9003860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33800"/>
            <a:ext cx="2987039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31242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s-ES_tradnl" sz="2800" dirty="0" smtClean="0">
                <a:solidFill>
                  <a:srgbClr val="D16349"/>
                </a:solidFill>
              </a:rPr>
              <a:t>Peligro </a:t>
            </a:r>
            <a:r>
              <a:rPr lang="es-ES_tradnl" sz="2800" dirty="0">
                <a:solidFill>
                  <a:srgbClr val="D16349"/>
                </a:solidFill>
              </a:rPr>
              <a:t>físicos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274320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algn="ctr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s-ES_tradnl" sz="2800" dirty="0" smtClean="0">
                <a:solidFill>
                  <a:srgbClr val="D16349"/>
                </a:solidFill>
              </a:rPr>
              <a:t>Peligro de substancias químicas</a:t>
            </a:r>
            <a:endParaRPr lang="es-ES_tradnl" sz="2800" dirty="0">
              <a:solidFill>
                <a:srgbClr val="D16349"/>
              </a:solidFill>
            </a:endParaRPr>
          </a:p>
        </p:txBody>
      </p:sp>
      <p:pic>
        <p:nvPicPr>
          <p:cNvPr id="3" name="Picture 2" descr="MP9004065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3733800"/>
            <a:ext cx="320165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41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000" dirty="0" smtClean="0">
                <a:solidFill>
                  <a:srgbClr val="000000"/>
                </a:solidFill>
                <a:latin typeface="Georgia"/>
                <a:cs typeface="Georgia"/>
              </a:rPr>
              <a:t>Puedes ser expuesto mucho tiempo a una cantidad pequeña para:</a:t>
            </a:r>
          </a:p>
          <a:p>
            <a:pPr lvl="1">
              <a:defRPr/>
            </a:pPr>
            <a:r>
              <a:rPr lang="es-ES_tradnl" dirty="0"/>
              <a:t>Causar daño (respuesta negativa)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_tradnl" sz="3000" dirty="0" smtClean="0">
                <a:solidFill>
                  <a:srgbClr val="000000"/>
                </a:solidFill>
                <a:latin typeface="Georgia"/>
                <a:cs typeface="Georgia"/>
              </a:rPr>
              <a:t>También, puedes ser expuesto a una cantidad grande por muy poco tiempo:</a:t>
            </a:r>
          </a:p>
          <a:p>
            <a:pPr lvl="1">
              <a:defRPr/>
            </a:pPr>
            <a:r>
              <a:rPr lang="es-ES_tradnl" dirty="0"/>
              <a:t>Causando el mismo efecto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r>
              <a:rPr lang="es-ES_tradnl" dirty="0"/>
              <a:t>Dosis-</a:t>
            </a:r>
            <a:r>
              <a:rPr lang="es-ES_tradnl" dirty="0" smtClean="0"/>
              <a:t>Respuesta</a:t>
            </a:r>
            <a:endParaRPr lang="en-US" dirty="0"/>
          </a:p>
        </p:txBody>
      </p:sp>
      <p:pic>
        <p:nvPicPr>
          <p:cNvPr id="2" name="Picture 1" descr="MP9004422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49" y="1828800"/>
            <a:ext cx="2106626" cy="1400287"/>
          </a:xfrm>
          <a:prstGeom prst="rect">
            <a:avLst/>
          </a:prstGeom>
        </p:spPr>
      </p:pic>
      <p:pic>
        <p:nvPicPr>
          <p:cNvPr id="5" name="Picture 4" descr="MP9004393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505200"/>
            <a:ext cx="1588457" cy="2242900"/>
          </a:xfrm>
          <a:prstGeom prst="rect">
            <a:avLst/>
          </a:prstGeom>
        </p:spPr>
      </p:pic>
      <p:pic>
        <p:nvPicPr>
          <p:cNvPr id="7" name="Picture 6" descr="MP90044869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1504950"/>
            <a:ext cx="1435100" cy="2152650"/>
          </a:xfrm>
          <a:prstGeom prst="rect">
            <a:avLst/>
          </a:prstGeom>
        </p:spPr>
      </p:pic>
      <p:pic>
        <p:nvPicPr>
          <p:cNvPr id="8" name="Picture 7" descr="MP9004305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9624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Clasificando </a:t>
            </a:r>
            <a:r>
              <a:rPr lang="es-ES_tradnl" dirty="0" smtClean="0"/>
              <a:t>la Toxicidad de Substancias Químicas</a:t>
            </a:r>
            <a:endParaRPr lang="es-ES_tradnl" dirty="0"/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1600200" y="266700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600200" y="5638800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505200" y="5867400"/>
            <a:ext cx="2955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2400" b="1" dirty="0">
                <a:latin typeface="Arial" charset="0"/>
              </a:rPr>
              <a:t>Dosis </a:t>
            </a:r>
            <a:r>
              <a:rPr lang="es-ES_tradnl" sz="2400" b="1" dirty="0" smtClean="0">
                <a:latin typeface="Arial" charset="0"/>
              </a:rPr>
              <a:t>(Exposición</a:t>
            </a:r>
            <a:r>
              <a:rPr lang="es-ES_tradnl" sz="2400" b="1" dirty="0">
                <a:latin typeface="Arial" charset="0"/>
              </a:rPr>
              <a:t>)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 rot="-5400000">
            <a:off x="379413" y="3943350"/>
            <a:ext cx="174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2400" b="1">
                <a:latin typeface="Arial" charset="0"/>
              </a:rPr>
              <a:t>Respuesta</a:t>
            </a:r>
          </a:p>
        </p:txBody>
      </p:sp>
      <p:sp>
        <p:nvSpPr>
          <p:cNvPr id="20486" name="Text Box 21"/>
          <p:cNvSpPr txBox="1">
            <a:spLocks noChangeArrowheads="1"/>
          </p:cNvSpPr>
          <p:nvPr/>
        </p:nvSpPr>
        <p:spPr bwMode="auto">
          <a:xfrm>
            <a:off x="1447800" y="5715000"/>
            <a:ext cx="664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 dirty="0">
                <a:latin typeface="Arial" charset="0"/>
              </a:rPr>
              <a:t>0	       1	               2	              3	              4	               5	                6	              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00200" y="2106613"/>
            <a:ext cx="2514600" cy="3532187"/>
            <a:chOff x="1620839" y="2349500"/>
            <a:chExt cx="2514600" cy="3532187"/>
          </a:xfrm>
        </p:grpSpPr>
        <p:sp>
          <p:nvSpPr>
            <p:cNvPr id="20502" name="Freeform 11"/>
            <p:cNvSpPr>
              <a:spLocks/>
            </p:cNvSpPr>
            <p:nvPr/>
          </p:nvSpPr>
          <p:spPr bwMode="auto">
            <a:xfrm>
              <a:off x="1620839" y="3367087"/>
              <a:ext cx="2514600" cy="2514600"/>
            </a:xfrm>
            <a:custGeom>
              <a:avLst/>
              <a:gdLst>
                <a:gd name="T0" fmla="*/ 0 w 1584"/>
                <a:gd name="T1" fmla="*/ 2147483647 h 1584"/>
                <a:gd name="T2" fmla="*/ 2147483647 w 1584"/>
                <a:gd name="T3" fmla="*/ 2147483647 h 1584"/>
                <a:gd name="T4" fmla="*/ 2147483647 w 1584"/>
                <a:gd name="T5" fmla="*/ 2147483647 h 1584"/>
                <a:gd name="T6" fmla="*/ 2147483647 w 1584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584"/>
                <a:gd name="T14" fmla="*/ 1584 w 1584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584">
                  <a:moveTo>
                    <a:pt x="0" y="1584"/>
                  </a:moveTo>
                  <a:cubicBezTo>
                    <a:pt x="176" y="1528"/>
                    <a:pt x="352" y="1472"/>
                    <a:pt x="480" y="1248"/>
                  </a:cubicBezTo>
                  <a:cubicBezTo>
                    <a:pt x="608" y="1024"/>
                    <a:pt x="584" y="448"/>
                    <a:pt x="768" y="240"/>
                  </a:cubicBezTo>
                  <a:cubicBezTo>
                    <a:pt x="952" y="32"/>
                    <a:pt x="1448" y="40"/>
                    <a:pt x="15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Text Box 14"/>
            <p:cNvSpPr txBox="1">
              <a:spLocks noChangeArrowheads="1"/>
            </p:cNvSpPr>
            <p:nvPr/>
          </p:nvSpPr>
          <p:spPr bwMode="auto">
            <a:xfrm>
              <a:off x="3068639" y="36576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latin typeface="Arial" charset="0"/>
                </a:rPr>
                <a:t>A</a:t>
              </a:r>
            </a:p>
          </p:txBody>
        </p:sp>
        <p:sp>
          <p:nvSpPr>
            <p:cNvPr id="20504" name="AutoShape 17"/>
            <p:cNvSpPr>
              <a:spLocks noChangeArrowheads="1"/>
            </p:cNvSpPr>
            <p:nvPr/>
          </p:nvSpPr>
          <p:spPr bwMode="auto">
            <a:xfrm>
              <a:off x="2382839" y="4510087"/>
              <a:ext cx="304800" cy="228600"/>
            </a:xfrm>
            <a:prstGeom prst="star4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5" name="Picture 2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67000" y="2349500"/>
              <a:ext cx="1181100" cy="9175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57600" y="2133600"/>
            <a:ext cx="2514600" cy="3509962"/>
            <a:chOff x="3754439" y="2371725"/>
            <a:chExt cx="2514600" cy="3509962"/>
          </a:xfrm>
        </p:grpSpPr>
        <p:sp>
          <p:nvSpPr>
            <p:cNvPr id="20498" name="Freeform 12"/>
            <p:cNvSpPr>
              <a:spLocks/>
            </p:cNvSpPr>
            <p:nvPr/>
          </p:nvSpPr>
          <p:spPr bwMode="auto">
            <a:xfrm>
              <a:off x="3754439" y="3367087"/>
              <a:ext cx="2514600" cy="2514600"/>
            </a:xfrm>
            <a:custGeom>
              <a:avLst/>
              <a:gdLst>
                <a:gd name="T0" fmla="*/ 0 w 1584"/>
                <a:gd name="T1" fmla="*/ 2147483647 h 1584"/>
                <a:gd name="T2" fmla="*/ 2147483647 w 1584"/>
                <a:gd name="T3" fmla="*/ 2147483647 h 1584"/>
                <a:gd name="T4" fmla="*/ 2147483647 w 1584"/>
                <a:gd name="T5" fmla="*/ 2147483647 h 1584"/>
                <a:gd name="T6" fmla="*/ 2147483647 w 1584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584"/>
                <a:gd name="T14" fmla="*/ 1584 w 1584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584">
                  <a:moveTo>
                    <a:pt x="0" y="1584"/>
                  </a:moveTo>
                  <a:cubicBezTo>
                    <a:pt x="176" y="1528"/>
                    <a:pt x="352" y="1472"/>
                    <a:pt x="480" y="1248"/>
                  </a:cubicBezTo>
                  <a:cubicBezTo>
                    <a:pt x="608" y="1024"/>
                    <a:pt x="584" y="448"/>
                    <a:pt x="768" y="240"/>
                  </a:cubicBezTo>
                  <a:cubicBezTo>
                    <a:pt x="952" y="32"/>
                    <a:pt x="1448" y="40"/>
                    <a:pt x="15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Text Box 15"/>
            <p:cNvSpPr txBox="1">
              <a:spLocks noChangeArrowheads="1"/>
            </p:cNvSpPr>
            <p:nvPr/>
          </p:nvSpPr>
          <p:spPr bwMode="auto">
            <a:xfrm>
              <a:off x="5262564" y="37592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B</a:t>
              </a:r>
            </a:p>
          </p:txBody>
        </p:sp>
        <p:sp>
          <p:nvSpPr>
            <p:cNvPr id="20500" name="AutoShape 18"/>
            <p:cNvSpPr>
              <a:spLocks noChangeArrowheads="1"/>
            </p:cNvSpPr>
            <p:nvPr/>
          </p:nvSpPr>
          <p:spPr bwMode="auto">
            <a:xfrm>
              <a:off x="4516439" y="4510087"/>
              <a:ext cx="304800" cy="228600"/>
            </a:xfrm>
            <a:prstGeom prst="star4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1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371725"/>
              <a:ext cx="1219200" cy="895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486400" y="2133600"/>
            <a:ext cx="2722562" cy="3471862"/>
            <a:chOff x="5583239" y="2409825"/>
            <a:chExt cx="2722561" cy="3471862"/>
          </a:xfrm>
        </p:grpSpPr>
        <p:sp>
          <p:nvSpPr>
            <p:cNvPr id="20494" name="Freeform 13"/>
            <p:cNvSpPr>
              <a:spLocks/>
            </p:cNvSpPr>
            <p:nvPr/>
          </p:nvSpPr>
          <p:spPr bwMode="auto">
            <a:xfrm>
              <a:off x="5583239" y="3367087"/>
              <a:ext cx="2514600" cy="2514600"/>
            </a:xfrm>
            <a:custGeom>
              <a:avLst/>
              <a:gdLst>
                <a:gd name="T0" fmla="*/ 0 w 1584"/>
                <a:gd name="T1" fmla="*/ 2147483647 h 1584"/>
                <a:gd name="T2" fmla="*/ 2147483647 w 1584"/>
                <a:gd name="T3" fmla="*/ 2147483647 h 1584"/>
                <a:gd name="T4" fmla="*/ 2147483647 w 1584"/>
                <a:gd name="T5" fmla="*/ 2147483647 h 1584"/>
                <a:gd name="T6" fmla="*/ 2147483647 w 1584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584"/>
                <a:gd name="T14" fmla="*/ 1584 w 1584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584">
                  <a:moveTo>
                    <a:pt x="0" y="1584"/>
                  </a:moveTo>
                  <a:cubicBezTo>
                    <a:pt x="176" y="1528"/>
                    <a:pt x="352" y="1472"/>
                    <a:pt x="480" y="1248"/>
                  </a:cubicBezTo>
                  <a:cubicBezTo>
                    <a:pt x="608" y="1024"/>
                    <a:pt x="584" y="448"/>
                    <a:pt x="768" y="240"/>
                  </a:cubicBezTo>
                  <a:cubicBezTo>
                    <a:pt x="952" y="32"/>
                    <a:pt x="1448" y="40"/>
                    <a:pt x="15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Text Box 16"/>
            <p:cNvSpPr txBox="1">
              <a:spLocks noChangeArrowheads="1"/>
            </p:cNvSpPr>
            <p:nvPr/>
          </p:nvSpPr>
          <p:spPr bwMode="auto">
            <a:xfrm>
              <a:off x="7015164" y="37592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C</a:t>
              </a:r>
            </a:p>
          </p:txBody>
        </p:sp>
        <p:sp>
          <p:nvSpPr>
            <p:cNvPr id="20496" name="AutoShape 19"/>
            <p:cNvSpPr>
              <a:spLocks noChangeArrowheads="1"/>
            </p:cNvSpPr>
            <p:nvPr/>
          </p:nvSpPr>
          <p:spPr bwMode="auto">
            <a:xfrm>
              <a:off x="6345239" y="4510087"/>
              <a:ext cx="304800" cy="228600"/>
            </a:xfrm>
            <a:prstGeom prst="star4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97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2409825"/>
              <a:ext cx="1285875" cy="857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9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10668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2" name="TextBox 25"/>
          <p:cNvSpPr txBox="1">
            <a:spLocks noChangeArrowheads="1"/>
          </p:cNvSpPr>
          <p:nvPr/>
        </p:nvSpPr>
        <p:spPr bwMode="auto">
          <a:xfrm>
            <a:off x="2065337" y="1458913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“A” </a:t>
            </a:r>
            <a:r>
              <a:rPr lang="es-ES_tradnl" dirty="0" smtClean="0"/>
              <a:t>más </a:t>
            </a:r>
            <a:r>
              <a:rPr lang="es-ES_tradnl" dirty="0"/>
              <a:t>potente que </a:t>
            </a:r>
            <a:r>
              <a:rPr lang="en-US" dirty="0"/>
              <a:t>“B”</a:t>
            </a:r>
          </a:p>
        </p:txBody>
      </p:sp>
      <p:sp>
        <p:nvSpPr>
          <p:cNvPr id="20493" name="TextBox 26"/>
          <p:cNvSpPr txBox="1">
            <a:spLocks noChangeArrowheads="1"/>
          </p:cNvSpPr>
          <p:nvPr/>
        </p:nvSpPr>
        <p:spPr bwMode="auto">
          <a:xfrm>
            <a:off x="5334000" y="1458913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“B” </a:t>
            </a:r>
            <a:r>
              <a:rPr lang="es-ES_tradnl" dirty="0" smtClean="0"/>
              <a:t>m</a:t>
            </a:r>
            <a:r>
              <a:rPr lang="es-ES_tradnl" dirty="0" smtClean="0">
                <a:solidFill>
                  <a:srgbClr val="000000"/>
                </a:solidFill>
              </a:rPr>
              <a:t>ás </a:t>
            </a:r>
            <a:r>
              <a:rPr lang="es-ES_tradnl" dirty="0"/>
              <a:t>potente que </a:t>
            </a:r>
            <a:r>
              <a:rPr lang="en-US" dirty="0"/>
              <a:t>“C”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1764268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abanero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05845" y="1764268"/>
            <a:ext cx="12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</a:t>
            </a:r>
            <a:r>
              <a:rPr lang="en-US" b="1" dirty="0" smtClean="0"/>
              <a:t>alapeño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8414" y="1764268"/>
            <a:ext cx="92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Morrón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0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s-ES_tradnl" dirty="0" smtClean="0"/>
              <a:t>Curva Dosis-Respuesta del Chile</a:t>
            </a:r>
            <a:endParaRPr lang="es-ES_tradnl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76387" y="1767811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576386" y="4724400"/>
            <a:ext cx="7186613" cy="1521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24029" y="5867400"/>
            <a:ext cx="3861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2000" b="1" dirty="0" smtClean="0"/>
              <a:t>Cantidad (Dosis o Exposición)</a:t>
            </a:r>
            <a:endParaRPr lang="es-ES_tradnl" sz="2000" b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6200000">
            <a:off x="180622" y="2989956"/>
            <a:ext cx="1481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2000" b="1" dirty="0" smtClean="0"/>
              <a:t>Respuesta</a:t>
            </a:r>
            <a:endParaRPr lang="es-ES_tradnl" sz="2000" b="1" dirty="0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1652587" y="3749011"/>
            <a:ext cx="2438400" cy="914400"/>
          </a:xfrm>
          <a:custGeom>
            <a:avLst/>
            <a:gdLst>
              <a:gd name="T0" fmla="*/ 0 w 1536"/>
              <a:gd name="T1" fmla="*/ 2147483647 h 576"/>
              <a:gd name="T2" fmla="*/ 2147483647 w 1536"/>
              <a:gd name="T3" fmla="*/ 2147483647 h 576"/>
              <a:gd name="T4" fmla="*/ 2147483647 w 1536"/>
              <a:gd name="T5" fmla="*/ 0 h 576"/>
              <a:gd name="T6" fmla="*/ 0 60000 65536"/>
              <a:gd name="T7" fmla="*/ 0 60000 65536"/>
              <a:gd name="T8" fmla="*/ 0 60000 65536"/>
              <a:gd name="T9" fmla="*/ 0 w 1536"/>
              <a:gd name="T10" fmla="*/ 0 h 576"/>
              <a:gd name="T11" fmla="*/ 1536 w 153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576">
                <a:moveTo>
                  <a:pt x="0" y="576"/>
                </a:moveTo>
                <a:cubicBezTo>
                  <a:pt x="400" y="552"/>
                  <a:pt x="800" y="528"/>
                  <a:pt x="1056" y="432"/>
                </a:cubicBezTo>
                <a:cubicBezTo>
                  <a:pt x="1312" y="336"/>
                  <a:pt x="1456" y="72"/>
                  <a:pt x="153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4090987" y="2301211"/>
            <a:ext cx="990600" cy="1447800"/>
          </a:xfrm>
          <a:custGeom>
            <a:avLst/>
            <a:gdLst>
              <a:gd name="T0" fmla="*/ 0 w 624"/>
              <a:gd name="T1" fmla="*/ 2147483647 h 912"/>
              <a:gd name="T2" fmla="*/ 2147483647 w 624"/>
              <a:gd name="T3" fmla="*/ 0 h 912"/>
              <a:gd name="T4" fmla="*/ 0 60000 65536"/>
              <a:gd name="T5" fmla="*/ 0 60000 65536"/>
              <a:gd name="T6" fmla="*/ 0 w 624"/>
              <a:gd name="T7" fmla="*/ 0 h 912"/>
              <a:gd name="T8" fmla="*/ 624 w 62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912">
                <a:moveTo>
                  <a:pt x="0" y="912"/>
                </a:moveTo>
                <a:cubicBezTo>
                  <a:pt x="260" y="532"/>
                  <a:pt x="520" y="152"/>
                  <a:pt x="62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081587" y="1666211"/>
            <a:ext cx="2667000" cy="635000"/>
          </a:xfrm>
          <a:custGeom>
            <a:avLst/>
            <a:gdLst>
              <a:gd name="T0" fmla="*/ 0 w 1680"/>
              <a:gd name="T1" fmla="*/ 2147483647 h 400"/>
              <a:gd name="T2" fmla="*/ 2147483647 w 1680"/>
              <a:gd name="T3" fmla="*/ 2147483647 h 400"/>
              <a:gd name="T4" fmla="*/ 2147483647 w 1680"/>
              <a:gd name="T5" fmla="*/ 2147483647 h 400"/>
              <a:gd name="T6" fmla="*/ 0 60000 65536"/>
              <a:gd name="T7" fmla="*/ 0 60000 65536"/>
              <a:gd name="T8" fmla="*/ 0 60000 65536"/>
              <a:gd name="T9" fmla="*/ 0 w 1680"/>
              <a:gd name="T10" fmla="*/ 0 h 400"/>
              <a:gd name="T11" fmla="*/ 1680 w 1680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400">
                <a:moveTo>
                  <a:pt x="0" y="400"/>
                </a:moveTo>
                <a:cubicBezTo>
                  <a:pt x="196" y="264"/>
                  <a:pt x="392" y="128"/>
                  <a:pt x="672" y="64"/>
                </a:cubicBezTo>
                <a:cubicBezTo>
                  <a:pt x="952" y="0"/>
                  <a:pt x="1512" y="24"/>
                  <a:pt x="1680" y="1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27112" y="1724949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100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9187" y="3063211"/>
            <a:ext cx="352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50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79512" y="4544349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0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60512" y="4849149"/>
            <a:ext cx="6827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/>
              <a:t>1</a:t>
            </a:r>
            <a:r>
              <a:rPr lang="en-US" sz="1200" b="1" dirty="0" smtClean="0"/>
              <a:t>	         2	          3	           4	           5	            6	            7	             8</a:t>
            </a:r>
            <a:endParaRPr lang="en-US" sz="1200" b="1" dirty="0"/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9884" y="5173183"/>
            <a:ext cx="802121" cy="9245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Documents and Settings\gandolfi.PHARMACY\Local Settings\Temporary Internet Files\Content.IE5\J6EGYPGT\MC9004343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7" y="2910811"/>
            <a:ext cx="7350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C:\Documents and Settings\gandolfi.PHARMACY\Local Settings\Temporary Internet Files\Content.IE5\HC5VE63N\MC90043440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7" y="1844011"/>
            <a:ext cx="5556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1023" y="5209711"/>
            <a:ext cx="981509" cy="493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286" y="5171411"/>
            <a:ext cx="342901" cy="531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Documents and Settings\gandolfi.PHARMACY\Local Settings\Temporary Internet Files\Content.IE5\J6EGYPGT\MC90042317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7" y="4053811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_tradnl" dirty="0" smtClean="0"/>
              <a:t>Las Substancias Químicas Usualmente Tienen Dos Tipos de Efectos a la Salud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5135563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rgbClr val="D16349"/>
                </a:solidFill>
              </a:rPr>
              <a:t>No cancerígeno </a:t>
            </a:r>
          </a:p>
          <a:p>
            <a:pPr lvl="1">
              <a:defRPr/>
            </a:pPr>
            <a:r>
              <a:rPr lang="es-ES_tradnl" dirty="0"/>
              <a:t>Es tratado como un punto debajo donde se estima que se puede desarrollar cáncer</a:t>
            </a:r>
          </a:p>
          <a:p>
            <a:pPr lvl="2"/>
            <a:r>
              <a:rPr lang="es-ES_tradnl" sz="2100" dirty="0" smtClean="0">
                <a:solidFill>
                  <a:srgbClr val="000000"/>
                </a:solidFill>
              </a:rPr>
              <a:t>Los efectos pueden ser otros, por ejemplo:</a:t>
            </a:r>
          </a:p>
          <a:p>
            <a:pPr lvl="3"/>
            <a:r>
              <a:rPr lang="es-ES_tradnl" sz="2100" dirty="0" smtClean="0">
                <a:solidFill>
                  <a:srgbClr val="000000"/>
                </a:solidFill>
              </a:rPr>
              <a:t>Erupciones en la piel</a:t>
            </a:r>
          </a:p>
          <a:p>
            <a:pPr lvl="3"/>
            <a:r>
              <a:rPr lang="es-ES_tradnl" sz="2100" dirty="0" smtClean="0">
                <a:solidFill>
                  <a:srgbClr val="000000"/>
                </a:solidFill>
              </a:rPr>
              <a:t>Problemas cardiacas</a:t>
            </a:r>
          </a:p>
          <a:p>
            <a:pPr lvl="3"/>
            <a:r>
              <a:rPr lang="es-ES_tradnl" sz="2100" dirty="0" smtClean="0">
                <a:solidFill>
                  <a:srgbClr val="000000"/>
                </a:solidFill>
              </a:rPr>
              <a:t>Desarrollo de el diabetes</a:t>
            </a:r>
            <a:endParaRPr lang="es-ES_tradnl" sz="2100" dirty="0">
              <a:solidFill>
                <a:srgbClr val="000000"/>
              </a:solidFill>
            </a:endParaRPr>
          </a:p>
          <a:p>
            <a:r>
              <a:rPr lang="es-ES_tradnl" sz="2800" dirty="0" smtClean="0">
                <a:solidFill>
                  <a:srgbClr val="D16349"/>
                </a:solidFill>
              </a:rPr>
              <a:t>Cancerígeno </a:t>
            </a:r>
          </a:p>
          <a:p>
            <a:pPr lvl="1"/>
            <a:r>
              <a:rPr lang="es-ES_tradnl" dirty="0"/>
              <a:t>Es tratado como algo que siempre tiene un riesgo negativo </a:t>
            </a:r>
            <a:r>
              <a:rPr lang="es-ES_tradnl" sz="23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s-ES_tradnl" sz="2800" dirty="0" smtClean="0">
                <a:solidFill>
                  <a:srgbClr val="000000"/>
                </a:solidFill>
              </a:rPr>
              <a:t>Si una substancia química es cancerígena o no cancerígena puede cambiar en base de la información que se va adquiriendo con tiempo</a:t>
            </a:r>
          </a:p>
        </p:txBody>
      </p:sp>
    </p:spTree>
    <p:extLst>
      <p:ext uri="{BB962C8B-B14F-4D97-AF65-F5344CB8AC3E}">
        <p14:creationId xmlns:p14="http://schemas.microsoft.com/office/powerpoint/2010/main" val="20928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_tradnl" dirty="0" smtClean="0"/>
              <a:t>¿Cuál es la Diferencia entre el Peligro y el Riesgo?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419600" cy="5257800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s-ES_tradnl" sz="2800" b="1" dirty="0" smtClean="0">
                <a:solidFill>
                  <a:srgbClr val="D16349"/>
                </a:solidFill>
                <a:latin typeface="Georgia"/>
                <a:cs typeface="Georgia"/>
              </a:rPr>
              <a:t>Riesgo:</a:t>
            </a:r>
            <a:r>
              <a:rPr lang="es-ES_tradnl" sz="2800" dirty="0" smtClean="0">
                <a:solidFill>
                  <a:srgbClr val="D16349"/>
                </a:solidFill>
                <a:latin typeface="Georgia"/>
                <a:cs typeface="Georgia"/>
              </a:rPr>
              <a:t> </a:t>
            </a:r>
            <a:r>
              <a:rPr lang="es-ES_tradnl" sz="2800" dirty="0" smtClean="0">
                <a:solidFill>
                  <a:srgbClr val="000000"/>
                </a:solidFill>
                <a:latin typeface="Georgia"/>
                <a:cs typeface="Georgia"/>
              </a:rPr>
              <a:t>probabilidad que un evento ocurra así como un efecto </a:t>
            </a:r>
          </a:p>
          <a:p>
            <a:pPr lvl="1"/>
            <a:r>
              <a:rPr lang="es-ES_tradnl" sz="2400" dirty="0">
                <a:latin typeface="Georgia"/>
                <a:ea typeface="MS PGothic" charset="0"/>
                <a:cs typeface="Georgia"/>
              </a:rPr>
              <a:t>C</a:t>
            </a:r>
            <a:r>
              <a:rPr lang="es-ES_tradnl" sz="2400" dirty="0" smtClean="0">
                <a:latin typeface="Georgia"/>
                <a:ea typeface="MS PGothic" charset="0"/>
                <a:cs typeface="Georgia"/>
              </a:rPr>
              <a:t>ombinación de la posibilidad de que se produzca un evento y sus consecuencias negativas</a:t>
            </a:r>
          </a:p>
          <a:p>
            <a:pPr marL="0" indent="0">
              <a:buNone/>
            </a:pPr>
            <a:endParaRPr lang="es-ES_tradnl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81000" y="1447800"/>
            <a:ext cx="419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_tradnl" sz="2800" b="1" dirty="0" smtClean="0">
                <a:solidFill>
                  <a:schemeClr val="accent1"/>
                </a:solidFill>
                <a:latin typeface="Georgia"/>
                <a:ea typeface="MS PGothic" charset="0"/>
                <a:cs typeface="Georgia"/>
              </a:rPr>
              <a:t>Peligro:</a:t>
            </a:r>
            <a:r>
              <a:rPr lang="es-ES_tradnl" sz="2800" dirty="0" smtClean="0">
                <a:solidFill>
                  <a:schemeClr val="accent1"/>
                </a:solidFill>
                <a:latin typeface="Georgia"/>
                <a:ea typeface="MS PGothic" charset="0"/>
                <a:cs typeface="Georgia"/>
              </a:rPr>
              <a:t> </a:t>
            </a:r>
            <a:r>
              <a:rPr lang="es-ES_tradnl" sz="2800" dirty="0" smtClean="0">
                <a:solidFill>
                  <a:srgbClr val="000000"/>
                </a:solidFill>
                <a:latin typeface="Georgia"/>
                <a:ea typeface="MS PGothic" charset="0"/>
                <a:cs typeface="Georgia"/>
              </a:rPr>
              <a:t>aquello </a:t>
            </a:r>
            <a:r>
              <a:rPr lang="es-ES_tradnl" sz="2800" dirty="0">
                <a:solidFill>
                  <a:srgbClr val="000000"/>
                </a:solidFill>
                <a:latin typeface="Georgia"/>
                <a:ea typeface="MS PGothic" charset="0"/>
                <a:cs typeface="Georgia"/>
              </a:rPr>
              <a:t>que </a:t>
            </a:r>
            <a:r>
              <a:rPr lang="es-ES_tradnl" sz="2800" dirty="0" smtClean="0">
                <a:solidFill>
                  <a:srgbClr val="000000"/>
                </a:solidFill>
                <a:latin typeface="Georgia"/>
                <a:ea typeface="MS PGothic" charset="0"/>
                <a:cs typeface="Georgia"/>
              </a:rPr>
              <a:t>representa </a:t>
            </a:r>
            <a:r>
              <a:rPr lang="es-ES_tradnl" sz="2800" dirty="0">
                <a:solidFill>
                  <a:srgbClr val="000000"/>
                </a:solidFill>
                <a:latin typeface="Georgia"/>
                <a:ea typeface="MS PGothic" charset="0"/>
                <a:cs typeface="Georgia"/>
              </a:rPr>
              <a:t>una amenaza para la </a:t>
            </a:r>
            <a:r>
              <a:rPr lang="es-ES_tradnl" sz="2800" dirty="0" smtClean="0">
                <a:solidFill>
                  <a:srgbClr val="000000"/>
                </a:solidFill>
                <a:latin typeface="Georgia"/>
                <a:ea typeface="MS PGothic" charset="0"/>
                <a:cs typeface="Georgia"/>
              </a:rPr>
              <a:t>salud y</a:t>
            </a:r>
            <a:r>
              <a:rPr lang="es-ES_tradnl" sz="2800" dirty="0">
                <a:solidFill>
                  <a:srgbClr val="000000"/>
                </a:solidFill>
                <a:latin typeface="Georgia"/>
                <a:ea typeface="MS PGothic" charset="0"/>
                <a:cs typeface="Georgia"/>
              </a:rPr>
              <a:t>/ó el medio </a:t>
            </a:r>
            <a:r>
              <a:rPr lang="es-ES_tradnl" sz="2800" dirty="0" smtClean="0">
                <a:solidFill>
                  <a:srgbClr val="000000"/>
                </a:solidFill>
                <a:latin typeface="Georgia"/>
                <a:ea typeface="MS PGothic" charset="0"/>
                <a:cs typeface="Georgia"/>
              </a:rPr>
              <a:t>ambiente</a:t>
            </a:r>
            <a:endParaRPr lang="es-ES_tradnl" sz="2800" dirty="0">
              <a:solidFill>
                <a:srgbClr val="000000"/>
              </a:solidFill>
              <a:latin typeface="Georgia"/>
              <a:ea typeface="MS PGothic" charset="0"/>
              <a:cs typeface="Georgia"/>
            </a:endParaRPr>
          </a:p>
          <a:p>
            <a:pPr marL="457200" indent="-457200">
              <a:buFont typeface="Arial"/>
              <a:buChar char="•"/>
            </a:pPr>
            <a:endParaRPr lang="es-ES_tradnl" dirty="0"/>
          </a:p>
        </p:txBody>
      </p:sp>
      <p:pic>
        <p:nvPicPr>
          <p:cNvPr id="4" name="Picture 3" descr="MP9004255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429000"/>
            <a:ext cx="1524000" cy="2804909"/>
          </a:xfrm>
          <a:prstGeom prst="rect">
            <a:avLst/>
          </a:prstGeom>
        </p:spPr>
      </p:pic>
      <p:pic>
        <p:nvPicPr>
          <p:cNvPr id="6" name="Picture 5" descr="MP9003142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429000"/>
            <a:ext cx="1524000" cy="280490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133600" y="4648200"/>
            <a:ext cx="9144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s-ES_tradnl" dirty="0" smtClean="0"/>
              <a:t>Ejemplo: </a:t>
            </a:r>
            <a:r>
              <a:rPr lang="es-ES_tradnl" dirty="0" smtClean="0">
                <a:solidFill>
                  <a:srgbClr val="D16349"/>
                </a:solidFill>
              </a:rPr>
              <a:t>Cancerigeno</a:t>
            </a:r>
            <a:endParaRPr lang="es-ES_tradnl" dirty="0">
              <a:solidFill>
                <a:srgbClr val="D163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181600"/>
          </a:xfrm>
        </p:spPr>
        <p:txBody>
          <a:bodyPr>
            <a:normAutofit fontScale="92500" lnSpcReduction="10000"/>
          </a:bodyPr>
          <a:lstStyle/>
          <a:p>
            <a:r>
              <a:rPr lang="es-ES_tradnl" sz="2800" dirty="0" smtClean="0"/>
              <a:t>El cáncer se trata como algo que no tiene nivel “seguro”</a:t>
            </a:r>
          </a:p>
          <a:p>
            <a:r>
              <a:rPr lang="es-ES_tradnl" sz="2800" dirty="0"/>
              <a:t>S</a:t>
            </a:r>
            <a:r>
              <a:rPr lang="es-ES_tradnl" sz="2800" dirty="0" smtClean="0"/>
              <a:t>iempre </a:t>
            </a:r>
            <a:r>
              <a:rPr lang="es-ES_tradnl" sz="2800" dirty="0"/>
              <a:t>hay una posibilidad de riesgo e incrementa con la </a:t>
            </a:r>
            <a:r>
              <a:rPr lang="es-ES_tradnl" sz="2800" dirty="0" smtClean="0"/>
              <a:t>dosis</a:t>
            </a:r>
          </a:p>
          <a:p>
            <a:r>
              <a:rPr lang="es-ES_tradnl" sz="2800" dirty="0" smtClean="0"/>
              <a:t>Es común poner el riesgo de una substancia química en términos de probabilidad:  </a:t>
            </a:r>
            <a:endParaRPr lang="es-ES_tradnl" sz="2800" dirty="0"/>
          </a:p>
          <a:p>
            <a:pPr lvl="1"/>
            <a:r>
              <a:rPr lang="es-ES_tradnl" sz="2400" dirty="0"/>
              <a:t>1 persona en 1 millón </a:t>
            </a:r>
            <a:r>
              <a:rPr lang="es-ES_tradnl" sz="2400" dirty="0" smtClean="0"/>
              <a:t>de personas corre </a:t>
            </a:r>
            <a:r>
              <a:rPr lang="es-ES_tradnl" sz="2400" dirty="0"/>
              <a:t>menos riesgo que 1 persona de </a:t>
            </a:r>
            <a:r>
              <a:rPr lang="es-ES_tradnl" sz="2400" dirty="0" smtClean="0"/>
              <a:t>100 personas</a:t>
            </a:r>
            <a:endParaRPr lang="es-ES_tradnl" sz="2400" dirty="0"/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</p:txBody>
      </p:sp>
      <p:pic>
        <p:nvPicPr>
          <p:cNvPr id="6" name="Picture 5" descr="MP9002893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514600"/>
            <a:ext cx="3657600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>
            <a:normAutofit/>
          </a:bodyPr>
          <a:lstStyle/>
          <a:p>
            <a:r>
              <a:rPr lang="es-ES_tradnl" dirty="0" smtClean="0"/>
              <a:t>Evaluación de la Exposición</a:t>
            </a:r>
            <a:endParaRPr lang="es-ES_tradnl" dirty="0"/>
          </a:p>
        </p:txBody>
      </p:sp>
      <p:pic>
        <p:nvPicPr>
          <p:cNvPr id="3" name="Picture 2" descr="MP9004304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352800"/>
            <a:ext cx="2286000" cy="2286000"/>
          </a:xfrm>
          <a:prstGeom prst="rect">
            <a:avLst/>
          </a:prstGeom>
        </p:spPr>
      </p:pic>
      <p:pic>
        <p:nvPicPr>
          <p:cNvPr id="5" name="Picture 4" descr="MP900411759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352800"/>
            <a:ext cx="2286000" cy="2286000"/>
          </a:xfrm>
          <a:prstGeom prst="rect">
            <a:avLst/>
          </a:prstGeom>
        </p:spPr>
      </p:pic>
      <p:pic>
        <p:nvPicPr>
          <p:cNvPr id="6" name="Picture 5" descr="MP9004486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3528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r>
              <a:rPr lang="es-ES_tradnl" dirty="0" smtClean="0"/>
              <a:t>Exposición a la Salud Human Ocurre Cuando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4267200" cy="4572000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000000"/>
                </a:solidFill>
              </a:rPr>
              <a:t>S</a:t>
            </a:r>
            <a:r>
              <a:rPr lang="es-ES_tradnl" sz="2800" dirty="0" smtClean="0">
                <a:solidFill>
                  <a:srgbClr val="000000"/>
                </a:solidFill>
              </a:rPr>
              <a:t>e entra en contacto con un peligro </a:t>
            </a:r>
            <a:br>
              <a:rPr lang="es-ES_tradnl" sz="2800" dirty="0" smtClean="0">
                <a:solidFill>
                  <a:srgbClr val="000000"/>
                </a:solidFill>
              </a:rPr>
            </a:br>
            <a:endParaRPr lang="es-ES_tradnl" sz="2800" dirty="0" smtClean="0">
              <a:solidFill>
                <a:srgbClr val="000000"/>
              </a:solidFill>
            </a:endParaRPr>
          </a:p>
          <a:p>
            <a:r>
              <a:rPr lang="es-ES_tradnl" sz="2800" dirty="0">
                <a:solidFill>
                  <a:srgbClr val="000000"/>
                </a:solidFill>
              </a:rPr>
              <a:t>C</a:t>
            </a:r>
            <a:r>
              <a:rPr lang="es-ES_tradnl" sz="2800" dirty="0" smtClean="0">
                <a:solidFill>
                  <a:srgbClr val="000000"/>
                </a:solidFill>
              </a:rPr>
              <a:t>ontacto directo:</a:t>
            </a:r>
          </a:p>
          <a:p>
            <a:pPr lvl="1"/>
            <a:r>
              <a:rPr lang="es-ES_tradnl" sz="2300" dirty="0" smtClean="0"/>
              <a:t>Tocarlo (piel)</a:t>
            </a:r>
            <a:endParaRPr lang="es-ES_tradnl" sz="2300" dirty="0"/>
          </a:p>
          <a:p>
            <a:pPr lvl="1"/>
            <a:r>
              <a:rPr lang="es-ES_tradnl" sz="2300" dirty="0" smtClean="0"/>
              <a:t>Respirar (inhalar)</a:t>
            </a:r>
            <a:endParaRPr lang="es-ES_tradnl" sz="2300" dirty="0"/>
          </a:p>
          <a:p>
            <a:pPr lvl="1"/>
            <a:r>
              <a:rPr lang="es-ES_tradnl" sz="2300" dirty="0" smtClean="0"/>
              <a:t>Comerlo/tomarlo (ingerirlo) </a:t>
            </a:r>
            <a:endParaRPr lang="en-US" sz="2300" dirty="0"/>
          </a:p>
        </p:txBody>
      </p:sp>
      <p:sp>
        <p:nvSpPr>
          <p:cNvPr id="241666" name="AutoShape 2" descr="data:image/jpg;base64,/9j/4AAQSkZJRgABAQAAAQABAAD/2wCEAAkGBhQREBQSEhMUFBQUFRcWFBgWFxsWFhUWGxoYFRYXGR8aHCYeGBolGhUbHy8gIycpLCwsGh4xNTAqNSYrLCkBCQoKDgwOGg8PGikiHCQpLDUpLSotLDUsNS0tLTUpLS0vLS4pLCoqLCwvLyksLSksNCwsLC8pKS00NS0wNCw0Nf/AABEIAOEA4QMBIgACEQEDEQH/xAAcAAEAAgMBAQEAAAAAAAAAAAAABQYDBAcBAgj/xABGEAACAQMCAwMHCwMBBgYDAAABAgMABBESIQUGMRNBUQcUIjVhc5MWFyMyQlJUcYGxsjORoRVDU2KSwfBEgqLC0eEkJTT/xAAbAQEAAwEBAQEAAAAAAAAAAAAAAQIEBwMGBf/EADMRAAIBAQUECQMFAQEAAAAAAAABAhEDEiExUQRBYZETFDRSU3FysfAiM4FCocHR4fEj/9oADAMBAAIRAxEAPwCW8nvk9tLyxWaZXLl3UlXKjCnA2FWX5oOH/cl+K1PJB6rT3kv8qu1UjFUP1Nr2u3jbzjGbSTe8pPzQcP8AuS/FanzQcP8AuS/FartSpurQzdd2jxJcyk/NBw/7kvxWp80HD/uS/FartSl1aDru0eJLmUn5oOH/AHJfitT5oOH/AHJfitV2pS6tB13aPElzKT80HD/uS/FanzQcP+5L8Vqu1KXVoOu7R4kuZx7nvyYLaol1ZxPNHEc3FuXJaSPvZGHpBh4DPj3EGY5d5A4VfW8dzAJGRx/vWyp+0rDuYHYj/wCa6QRXOuTbYWXHOIWUe0M0Ud4idyMTok0+AJb/AAKXVoOu7R4kuZIfNBw/7kvxWp80HD/uS/FartSl1aDru0eJLmUn5oOH/cl+K1Pmg4f9yX4rVdqUurQdd2jxJcyk/NBw/wC5L8VqfNBw/wC5L8Vqu1KXVoOu7R4kuZSfmg4f9yX4rU+aDh/3JfitV2pS6tB13aPElzKT80HD/uS/FanzQcP+5L8Vqu1KXVoOu7R4kuZSfmg4f9yX4rU+aDh/3JfitV2pS6tB13aPElzKT80HD/uS/FanzQcP+5L8Vqu1KXVoOu7R4kuZSfmg4f8Acl+K1RfM/kvsoLO4mjSTXHEzrmRiMgZGR310qoLnj1bd+4k/ajitD1sds2h2kU5vNb+J+bcfl/aleUrLU+7wO9eSD1WnvJf5VdqpPkg9Vp7yX+VXatUckc/23tFp6mKUpVjIKUpQClKUApSlAK5/9TmrJ/2vDCB+azA/9KufFuLw2sTTXEixRr1Zjgewe0+wb1QeV708V4yeIxRutpBbGCOR1K9s7NklQfsgE/48aA6XSlKAUpSgFKUoBSlKAUpSgFKUoBSlKAVBc8erbv3En7VO1Bc8erbv3En7VDPaw+7HzXufmylKVkOinevJB6rT3kv8qu1UnyQeq095L/KrtWqOSOf7b2i09TFKUqxkFKUoBSlKAUpXmKA5hBa/63xeZphqsOHN2UcZ+pNc/adh0YDfbw0+JrpscQUAKAABgAbADwA7q5zy+v8ApvHri0O0HEAbm38BMP6qD2/WP5Ba6TQClKUApSlAKUpQClKUApSlAKUpQClKUAqC549W3fuJP2qdqC549W3fuJP2qGe1h92Pmvc/NlKUrIdFO9eSD1WnvJf5VdqpPkg9Vp7yX+VXatUckc/23tFp6mKUpVjIKUpQClKUApSlAUTyucIkezS8g/r2Ei3EfiVX+ov5Y9L/AMvtq28D4sl1bRXEZykqK49mRkj8wcj9K3JYwylSMgggg9CDsRXOvJfI1nc3vCJDtbuZrXP2reQ5wPyJGfaxoDo9KUoBSlKAUpSgFKUoBSlKAUpSgFKUoBUFzx6tu/cSftU7UFzx6tu/cSftUM9rD7sfNe5+bKUpWQ6Kd68kHqtPeS/yq7VSfJB6rT3kv8qu1ao5I5/tvaLT1MUpSrGQUpSgFKUoBSlKAVzjynxmzubPi8Y/oP2N1jvt5Djf8iT+rDwro9aHHeEJdW0tvIMpKhQ+zI2P5g4P6UBuROGAIOQQCCO8Hoa+6ovki4xI9k1rPtcWEhtpAeuF/pn2jT6Oe/TV6oBSlKAUpSgFeZr2vDQGlPdSidEWLMTKxeTUBoYfVXT1OfGt6o6whnEkxldGRnBhVVwUTHRj3kmpGhaWGHsKUpQqKGlaFtxmOSeWBSTJCFMnokAatxgnY/pQlRbq1uMlpxNJJJY11aoSFfKkDJGoYJGG28KjeePVt37iT9q32vHE6xiJihQsZcjSrAgBCM6snrmtDnj1bd+4k/ao3HtZL/1h5r3PzZSlKyHRDvXkg9Vp7yX+VXaqT5IPVae8l/lV2rVHJHP9t7RaepilKVYyClKUApSvhye4Z/xQH0agOYOfLGx2ubmNG+4MvJ/yrlh/aveI8vS3WRPdSJF/urc9lqHg8m8h/JSopYcqWFkpZIIIsbtIwBb82d8sf1NAVSby+8PX7N0w8RCAP/U4qS5Y8r9lxC4W2gE/aOGI1xhVAVSxyQxxsKneCcxWd92q2zxzCIhZMLtuMgjIwynfcbbGoDkryXw8Nurm6BDNI7dj4Qwk6tPtbuJ8APbQGty8ueZeImLaNbaATY6NMcFSfboDD+9dDrnfkZJmhvL5vrXl5I49iL6KD8hlhXRBQClKUApXhNY5lypAOkkEAjqDjqM7UBkNRb8axdi27GY5TWZQv0SjfALZ6nHSpGJCqgEliAASepPTJxtv1rW4hetGY9ETy65AjaSB2anOZGz3DHd40LxpWlK/sYuMSZTsUnEE0oIibZmyNyVU/W2/et+MEKATkgDJ6ZPefZWOS2VmVmVSy50kgErnY4PdmtSZZYo5nTM7kl4o2KoBsAIwwHTIJycnegWKUV8/P9mb/VE8483ye0MZk+qdOnIX63TOT061uVht2JVSy6WKjUM50nG4z34PfWrdXMwnjRIQ0TBu0k1gGMj6o04y2aClXRe5IV8lRWj5zN5z2fYjsez1drrGdecaNGM9O+vuy4mkzSKobMTmNtSlRqAB2z1G/UUIcXSp92nEI5WdY3RzG2mQKwJRvBvA1Gc8erbv3En7VLW9miFiiKpc5cqACx8TjqfzqJ549W3fuJP2qHketjTpY01R+bKUpWQ6Id68kHqtPeS/yq7VSfJB6rT3kv8AKrtWqOSOf7b2i09TFKUqxkFKUoBUXxrmW3s11XEyR5+qCcu/sVR6TH8galKgOYOTILySOZzLHPECsc0MhjkVTuQCNiNz1BoCN+U19dbWVl2UZ/296TGPzWFfpG/UrXKvLpwyeAWvb3c1y0val84SFSujAjjXZfrHcknbrXWvkhdJ/S4tdj3yQTfvGpP96gubPJpd8SjSG5voHRH1K4tdEo2wcYl07ju/KgIyy4jpg4RcQtniLwwRNCo1G4tSQrmUD6iqPpFkOACCN811thkVX+UeS4OHR6IgzOwXtJXOZHwAFBPcoAwFGwqw0Byzgly/L92tjOdXD7mRjaznbsZGOTFJ3YJ7/wBfHHUhUZzLy9FfW0ltOuUkHXvVvsuvgwO9VLyfcxSwSvwi/b/8mAZt5D/4m3+ywz1YAb9+PapoDoNa7Sv2igIChUlm1YYMMaQFxuCM75GMVnNaHFeNw2yh55UiU7AscZPs7zQtFNuiVTeNaacPOEDSyMUcvnIUtkthGwACoDYx7BXxBLM0sgZUEGleydWOtiQdeRjYDurFw6FUga3gm1NDlC0hMrI5Goa9wScMDjPShalN+hvtdprEZZQ7AsFyNRUdSB1IrBY8LSDtOz1fSSNK2pi3pN1xnoNulR97Cq3sUzxD0YmTzhpAoQsygR6SdyxPXu6VsXF8DE8zyKkKEOskbg6kXBbVtgDUCpAzt3ioLXXRXd+fnX5xM6QPIInkzG6ZJRHJQkgjDHA1gZz0G9YoLuaO21zxh5QCWSDLZ32CaiM7eNatjxO3ufN7lRIC/aLDqV12I9IkD0QCF2LfpUlLFKZkYOoiCtrXHpM5xoOe4AZ/U1JEk19MvmeB9ys50aAuNQ16sghMHOMfazjrt1rBxazlkRRDP2DB1JbQJNSjOVwSMZ8a2LaYtqyjJhmUasekAdmGD0PdXvbHtNGlsadWvbTnONPXOe/pQom066GWtPiPFo7cIZW0h5FjXYnLscKNqT2BaaOXtZFCBgY1I7N9W2XGMkjG29bbxBuoBwcjO+COh/OgV1UrifQNQfPHq279xJ+1TtQXPHq279xJ+1Q8j0sPux817n5spSlZDop3ryQeq095L/KrtVJ8kHqtPeS/yq7Vqjkjn+29otPUxSlKsZBSlKAUpSgFKUoBSlKAVUPKJye15Es9udF7antLVxgHUNzGc7FWxjfbOO7NW+vMUBXORebRxG0EpGiZCY7iPoY5V2YY6gHqP/o1IXNlDPOBLBraEB0d0ygL5BCE9W9Hcd21UnjsH+l8bt7yM6bfiLeb3S/ZE2PopPAEnv8AY3jV+4lxNIFVpCQHdYxhS3pMcLnA2Ht6ULQrX6cxLxJFDkHV2WA6oC7KSAQNK5OcEHHga1OIWsBkWWSTQyhox9JoBMuFwQCMscbHr4V93dtNJFKiuLeQtiORcSHSMYYggDJGRjfHjVf5h4dBLK8EYhkuGVZbmJl9OeNFZU0tnET5OAw6ZqGe9lGLedNaaYfimf8AOpscWXzq1urbzR37EqkayPo7bTgh1bOoDb6x6/qaST2drlJnihknijUwySa0XSpVQFOwXOQTtnFRHELLVNHDH5rHrgjS9ilkftwiaSAHXrpUjfIznfNe8w8KNxJpa7t1xcjbKakgiRHZMsh+kU4fBOBrOapia4wjhFyonjv4eelcvySMRv8AzhLd2VIRbanmijAXtA2Aqa8qvo4GCOma3LziDJcLFakSETqbxCdTxxyKcONTYRRgHA/tvWrzDxNNcsNwzQwywCKORyDDJJJk5xjOpcddWMeG1asTqL9JOznKWtsVlnChYX9AMGUKC0xK9MZx3VORVRvK80snglg/70pudC1WUEqNKZJQ6s+Yl0hezXH1Mj62++a1jwloYJUtXCyOzOrTFpFDMcnO+cewV5d25MHaQp20gJmhWZiAHIOME7oMMQB3Vg4qzwRT3LTMmYVAUqZY4XAxqVVGpt23/KrMyRTbonvWFN/kTq9BnrjfFa2l44gBmZxpGXIQtuAxOBgHBJ2HdUYZA8C3MMkLzmHs45WYiFmJGRgHoXXp17qmCzLHlhqYLkhO9gNwufE9Kko4uPMRXSM7IGUuoBZQQWUHoSOozUTzx6tu/cSftW7wqNXHnHYGGWVV7QMoEu2QqvjwrS549W3fuJP2qNxeySVtFLVe5+bKUpWQ6Id68kHqtPeS/wAqu1UnyQeq095L/KrtWqOSOf7b2i09TFKUqxkFKUoBSlKAUpSgFKUoBXma1+JXDRwyOil2RHZVHVmCkhf1IxXJeW7jiXFYUnXi3YiZnVo4bYMICv2GbIKNjBBPXPWgJvyx3ySxQWEfp3c9xC0KDdkCtkyH7oxkZPt8DV34pxEW8YlkKiJATK5zkDGAVABzlqq3JnJ0NpLOdMz3edJurjDPKCo9KLc4QE4/xk1L8MurjX5vKGYQgGWeSIKlwCCR2eGwpU4zkHoelRU9o2e97s/IyX3DzJcRSm8ljQ6DHEhVFkZcueo1MCOq+Ar64tcZuIbcKymZXLSp6LIselsBsHqWAwe4mtDgNvA7ydjHrRZXkSdpBKFmZVB7MMcrs56bbe2onmTiRV7SwjkxcMzR+eTA4icINejOzzsr+iucDPsoesvoeO5acMMtHTMx33F7y8uLvh0SxbPpafSGS3gYZwdzrnb7K92MnoKhODzxWUV1aPFcl0v5pIma2mnDx5QHLhDnWqsCe/VvXT+AcBis4RDCuFG7E7vIx+s7nqzE9SaksUoeHSO9eWBy7hfNq9r2lz27KyHXClhcGMyZwJAXQnIQBegqT4b5QoY2kV0vmTUDETZyAKpH9NQsQwFwNzknNX6vMUoTO1c86cjn9lzZZRIUC8TIMva5aC5J1ZBxnTnRt9XpVx4pDLJFiCRYnJU6mTWNOQWGDjcjapCvKUK323eeJGeYWzDzfREREUk7IADQclkbSPq7gkfrUdZ80zSypGLGdMlu0aTCoiAlcg76ySB6PgalL/h6TjAdkIdGLRNpYlDqCMRuV8QfGtm/LiJzCqtJpOgMdKlu7JHQUPRSjSjVW9W8OPzQ0IuKTiKJntWDvJodEdWES5I7QnYFcAHA33rDzuf/ANbd+4k/jUtaBtC9ppL6Rr0ghdWN9Od8Z8aieePVt37iT9qbibJp2saL9S9z82UpSsh0M715IPVae8l/lV2qk+SD1WnvJf5Vdq1RyRz/AG3tFp6mKUpVjIKUpQClKUApSlAKUpQHhFcr8oXJ/mUw4vaISIpElvLdSVSVVOTKAOjjqe7v8c9ULVz3nLn4Ta+HcNUXd3MpjYr6UMCtlWaRumQCdv7+BEptOqLPYTwXDQXkUWvtYTpmGPQQ4bQ2+dye4HcGtLgtjc2SlCBMj3TnV2hzFA2TqYyfWIIAwPE1k5f5cez4dBZKxYqnZySK+hl1amd0JB3DNsPyrJPNBdRtAZIpYBmGfVIQ/agqETIwMk5zuDnFQzRCTcaPFb/leSwNrmKwWW3IYAqjJIc6+iEOcdmQxOAcDxxWvPbQ8TtvTGq2mQ+i6FHDZ2cE7oRjbA9uamUj0rpXbAwPZgbVHRoY4lnu3UyQxuZGj1LHjqx0ZOdlHXJ64oeadY044fnhyIHl7mJ7aRLO7lWVJP8A+K7yNNyP93IR6InGPyfGRvmsN/5Tmi85ZbC4khtpnhklV4gupCFOzMG7x3d9TvELe2vLZYDH2sM2F+jH9L0e0Vz0MZGxB6gkVHcqcqXFnFJE0yTCS7kmd5FLPJE6r1wQFkyu53B643qSt1KX1ZGP5eXOjX/pV0FIB1GW3AwehyZPbSPnq5YZXhVywzjIltyMjqNpOvsrBxaxuvOFaYecW8kLm4twysg0qCqwo2GcllBz7aycu2UevsmjPaxMbqEGA28cPartGdB0s41YPX/FVriaHYRUL16vl8+Izpzndk4/0m76jP0kG35/SVbKp/KdysfbySx3HnJUy3DSRkagpZVVMeiwAGFA3IxmrHBxhHhjlGpRLpCB1KnLbKCMZG9SmeVpYuDoZLLhkcOvskVO0cyPgY1OerH2mssVuVdm1MQ2PRJGlMDHo7ZGep61EQ3V55vGZEt0uDKFdS5KGPVuVI6to3AqeNSis01m6nmag+ePVt37iT9qlorbS7Pqc6go0k+iuM/VHdnO/wCQqJ549W3fuJP2oy1h92Pmvc/NlKUrGdFO9eSD1WnvJf5VdqpPkg9Vp7yX+VXatUckc/23tFp6mKUpVjIKUpQClKUApSlAKrXN3Ptvw4KspZ5pP6UMS6pZO4YHcM7ZNWWqjzxyH58UuIJTb3kIIhlHQg5zG470OT/c9RtQFck4PxTig13zPaWrMoFrbEds6kgZlckYUA5I/P0elWzhfDrXhYhtba3dBMxGqNGcZGPSlfr+pqscM51K44dxG3S2vEC+bZJS1ndMdiUZfqjUANPTu/4auXBbiYvIk0TqRpbWWDRMzKNSRfaCqR3jvqD1jFNV04kjCpGrU+r0iRsBpU9F2648agk4LcLdEloJbSRzIyPEqvEw3QpgYc6sHU29bh4LBMbgvEw7f6ObUSO0VBhSN/q4OxGM1KxRBVCrsFAA/IbAUJU7laZvgiFi4m9pDJLxCaIL2p0FFICoTiNTtu1SHZ/TB1QsJEwz6/RAXdBpJ6nUdwO7eqne8Zlme4sBYtfLAUWV3mij1F1Eq7EDoDjI8K8k4hxJp1ZuGDsUAMaC4jDrINteoHBGCRpIpkS3GVXk8fLhQnVtou1N1FMyxxmUzRxAFJZANLs4A1M40428BUrKS8ZCNoZl9FsZK5Gxwf2NczTmnikV1HZ9iXd49ZDtFIyKJCzzSdl9VdHoKOpI2yatl+k7FniX0bhoOzdEKyxAAsXnDsupQdtHXBINRUu4XmvqXD/cFx5H1xm9EcjT+ZTSzwaYoWAwJe1+tpIJCqD1LDat2QCGVZ5HVEYFT2krZWSQppRd9Gn0fDPh1Ne3kMFtI17NKyegI21SERAZGPRzjVnvr5vLYDtp5X7eEqjxwsEKKyDIKE9WY4xk0FVJLP8Afhgt2Gf5NK65tZpIYbeFmlkZiyzBotMSMUdwSMZyNt9wR41OycRjWZYC4ErqzqveVXYn/NYZrmSa17S3KLJJGGj7TdQWAI1Y61uQx7KXClwuCQO/bVjO+M1J5zuUypnvx/4Yr3hUUxjMiBjE4kTOfRcbBhj86268LCtPhvEe2DN2ckel2T6RdOrSca18UPce+pPPFrgjdqC549W3fuJP2qdqC549W3fuJP2qGelh92Pmvc/NlKUrIdFO9eSD1WnvJf5VdqpPkg9Vp7yX+VXatUckc/23tFp6mKUpVjIKUpQClKUApSlAKUoaAhuaeVYOIW7QToCCDobHpxt3Oh7iD/fvqlcmXd807cOmutMvD3UyNoD+d2zYMeSd1bAxn/iHeKm+b/KILWYWltbyXd466lij+qgOwaRvsjvx4d4r75B5Ultu2ubxxJeXbB5iv1UAHoRL7Bnu26eFC0ZOLqibuL0JdxITN9Ij4AXMI04Ys7YyrY2G++ajuLcYghtAfOl0mQYkaVj/ALQlgWTJxsy+GwBqRseMpcGdUEiiJzEzMukFsblM9QPGoiz5PitSkqiScpCINOIzrVpRIXOcAkE5O/Qd5qrb3GiCin9dU1TDXf8AjcY+UHB4lxYjcGW2IPiDApBq4Vyqw5mmi4hxGGC3El5NNFoiLfRxxpEFMsjjYJjTgdcsB3Gr3yzzOl7GSFMc0Z0Twv8A1IZO9W8R3hhsRVjPJXXQrl5A3CLqe80tLZ3Tq1y31prV/qiTPV4MdV+x3bVIcZucxR2zNLJHdKEjuY8OwYnUGbSoVVxghh18Ns1a3jBBBAIIwQehHeK5xxzhEnDFIikmj4bJIGfsWPaWDaslk65tmP1lH1c56ZFQy9lJRkq/OP4JLh/BI5Lvs5tVybeIfTPIzq7nKsksf9NXAIIHUjBqSuC9rZ5utV5pcFisarpXVqD6RsoQDOe7FYOE+cJdykLFJZ3BMqzqyKwyihR6ONeSPrHJ9vdUpfcMVoo7cTyRnKkEPmR1TdgS2SwI61CRptJ/VFN1WH+8V5I+uGaI7aEWwaWI6dB15OhjnXqc5YAHPjRuHyE3HaTv2cmOzCAI0AC4bSw3JJ3zXxw/hk0UcydqpZ5JHhJQ6YlbdE06twvgMCpZRtv176sZpSpJtOvvqQfArnzu2YONcDLoR2J1zJp0uzrpXQSwI2qTj4ZGIVhCDs1ChV7gFwV/sQK9vrBJonicZR1KsASux8CDkfpWOC/iWUWocdoIw4TcnswdIO/tGKgSd7GOHD+TeAqD549W3fuJP2qdqC549W3fuJP2qWTYfdj5r3PzZSlKxnRTvXkg9Vp7yX+VXaqT5IPVae8l/lV2rVHJHP8Abe0WnqYpSlWMgpSlAKUpQClKUArw17XhoDnvJ2IuPcWicfSSdhPG3eYsaSPYAWH/AGKvl0H0nsyofHolgSoPtAIJqi8uDtuY+JTd1vBBbj/zfSEf3SugEUBE8y8Ka5tXhXsyW0/1NWjZlY50kHu8a1LLhFvbAziT6NMaA0n0MGlTEwjycKDvnJO9SscMoEeqRCQT2mEI1jBwF9L0DnHj0rXu+DI6dgY4vNmV+0TBBLFgwxp2AzqJ784qKHvGbUbjeFd37+2BC8sQC3gebzaOGWSVmuyGIUKMkyKzA61C4IAONzisF3wBpdN5YMsc8SgQSGQyJeQYDdnMTvpySASSVxkbbVPtM7mWCKMx6EQRyuoeFsjoAGBOBsQcVp8Ns7tMyNoy8iK0Jf6KKFcrqhwNmK4bScjuoXlSd6Tom8c9fn8G1yzzKl7GSFaOaM6LiF9pIZPusO8HqG6EVLugIIIBB2IPQjvqtcy8tO8i3lmwjvIlwM/07iPr2Mw71Pc3VTvW7yzzKl5GxCtFNGdE8L7SQyd6t4g9Qw2IqTKVe+5YNo3m4ia44ZcSDVCmovZyMwIaPScmAt1X7PXpV0vuFxywmJgQpQplTpZVIx6J6jYVvUoWU5KiTNLhEUawRrE2uNUARtWvKjYHV3/nWW6t9en0mXSwb0TjOPsn/hPeK9ubRZI2jYeiylSASux8CDkfpWVFwMeFA3jXeYILFEaR1GGlYM5yTkhQg6nA2AG1ZineAM4xmvi6hLoyhmQkEBlxqX2jIIz+YrKBQirZqcKWYRgXDI0m+TGCq4ycYB36YqO549W3fuJP2qdqC549W3fuJP2qHke1i620XxXufmylKVkOiHevJB6rT3kv8qu1c18l/M9rBw5I5riKN+0kOl2CnBbY71bflxY/jLf4grVF4I+E2yxtHtE2ovN7mTtKgvlxY/jLf4gp8uLH8Zb/ABBU1MvQWvdfJk7SoL5cWP4y3+IKfLix/GW/xBSo6C17r5MnaVBfLix/GW/xBT5cWP4y3+IKVHQWvdfJk7SoL5cWP4y3+IK8PPNj+Mg/5xSqHQWvdfJk9WC8u1ijeSQhURSzk9AoGSf7Cq/feUiwiQsbpG9kYMjH8goJrn/F+bv9bfzcyrYcODDtjK6rcXIGDoVcnSv/AHk9KVQ6C17r5Ms3kdieS3ub+QYa+uZJlB7ox6Kf+6ug1XbTm7h0Uaxx3VsqIoVFDgBVAwAP0FZflxY/jLf4gpUdBa918mS9xCzABXKbg5AByAQSu46EbfrX1NCHUqdwwIPtB2P+DUN8uLH8Zb/EFPlxY/jLf4gpVDoLXuvkyTsbFIIkijGEjUKoySQB7Tuay28+tA2llyOjDDD8x3VD/Lix/GW/xBT5b2P4u3+IKVRLsbV4uL5MyW1lPMsL3DGGSORmZIHzG43Cq2RlhjBxtvW8nC4xMZwiiVkEbPj0igOQpPeATUaOd7H8Zb/EFPlxY/jLf4gpgTKytZfofJk6KVBfLix/GW/xBT5cWP4y3+IKVK9Ba918mTtKgvlxY/jLf4gp8uLH8Zb/ABBSo6C17r5MnaVBfLix/GW/xBT5cWP4y3+IKVHQWvdfJk7UFzx6tu/cSftT5cWP4y3+IKiOb+b7OSwuUS6hZ2hcKocEkkbAe2jaoetjY2itItxea3PU4HSvrT+dKyHQbp8j/oKUpRkbhSlKAUpSgFKUoBQV7ShDPTXyKUqAjwV7SlAKUpUkilKUApSlAKUpQClKUApSlAK9H/WvaURKzMNKUqT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68" name="AutoShape 4" descr="data:image/jpg;base64,/9j/4AAQSkZJRgABAQAAAQABAAD/2wCEAAkGBhQREBQSEhMUFBQUFRcWFBgWFxsWFhUWGxoYFRYXGR8aHCYeGBolGhUbHy8gIycpLCwsGh4xNTAqNSYrLCkBCQoKDgwOGg8PGikiHCQpLDUpLSotLDUsNS0tLTUpLS0vLS4pLCoqLCwvLyksLSksNCwsLC8pKS00NS0wNCw0Nf/AABEIAOEA4QMBIgACEQEDEQH/xAAcAAEAAgMBAQEAAAAAAAAAAAAABQYDBAcBAgj/xABGEAACAQMCAwMHCwMBBgYDAAABAgMABBESIQUGMRNBUQcUIjVhc5MWFyMyQlJUcYGxsjORoRVDU2KSwfBEgqLC0eEkJTT/xAAbAQEAAwEBAQEAAAAAAAAAAAAAAQIEBwMGBf/EADMRAAIBAQUECQMFAQEAAAAAAAABAhEDEiExUQRBYZETFDRSU3FysfAiM4FCocHR4fEj/9oADAMBAAIRAxEAPwCW8nvk9tLyxWaZXLl3UlXKjCnA2FWX5oOH/cl+K1PJB6rT3kv8qu1UjFUP1Nr2u3jbzjGbSTe8pPzQcP8AuS/FanzQcP8AuS/FartSpurQzdd2jxJcyk/NBw/7kvxWp80HD/uS/FartSl1aDru0eJLmUn5oOH/AHJfitT5oOH/AHJfitV2pS6tB13aPElzKT80HD/uS/FanzQcP+5L8Vqu1KXVoOu7R4kuZx7nvyYLaol1ZxPNHEc3FuXJaSPvZGHpBh4DPj3EGY5d5A4VfW8dzAJGRx/vWyp+0rDuYHYj/wCa6QRXOuTbYWXHOIWUe0M0Ud4idyMTok0+AJb/AAKXVoOu7R4kuZIfNBw/7kvxWp80HD/uS/FartSl1aDru0eJLmUn5oOH/cl+K1Pmg4f9yX4rVdqUurQdd2jxJcyk/NBw/wC5L8VqfNBw/wC5L8Vqu1KXVoOu7R4kuZSfmg4f9yX4rU+aDh/3JfitV2pS6tB13aPElzKT80HD/uS/FanzQcP+5L8Vqu1KXVoOu7R4kuZSfmg4f9yX4rU+aDh/3JfitV2pS6tB13aPElzKT80HD/uS/FanzQcP+5L8Vqu1KXVoOu7R4kuZSfmg4f8Acl+K1RfM/kvsoLO4mjSTXHEzrmRiMgZGR310qoLnj1bd+4k/ajitD1sds2h2kU5vNb+J+bcfl/aleUrLU+7wO9eSD1WnvJf5VdqpPkg9Vp7yX+VXatUckc/23tFp6mKUpVjIKUpQClKUApSlAK5/9TmrJ/2vDCB+azA/9KufFuLw2sTTXEixRr1Zjgewe0+wb1QeV708V4yeIxRutpBbGCOR1K9s7NklQfsgE/48aA6XSlKAUpSgFKUoBSlKAUpSgFKUoBSlKAVBc8erbv3En7VO1Bc8erbv3En7VDPaw+7HzXufmylKVkOinevJB6rT3kv8qu1UnyQeq095L/KrtWqOSOf7b2i09TFKUqxkFKUoBSlKAUpXmKA5hBa/63xeZphqsOHN2UcZ+pNc/adh0YDfbw0+JrpscQUAKAABgAbADwA7q5zy+v8ApvHri0O0HEAbm38BMP6qD2/WP5Ba6TQClKUApSlAKUpQClKUApSlAKUpQClKUAqC549W3fuJP2qdqC549W3fuJP2qGe1h92Pmvc/NlKUrIdFO9eSD1WnvJf5VdqpPkg9Vp7yX+VXatUckc/23tFp6mKUpVjIKUpQClKUApSlAUTyucIkezS8g/r2Ei3EfiVX+ov5Y9L/AMvtq28D4sl1bRXEZykqK49mRkj8wcj9K3JYwylSMgggg9CDsRXOvJfI1nc3vCJDtbuZrXP2reQ5wPyJGfaxoDo9KUoBSlKAUpSgFKUoBSlKAUpSgFKUoBUFzx6tu/cSftU7UFzx6tu/cSftUM9rD7sfNe5+bKUpWQ6Kd68kHqtPeS/yq7VSfJB6rT3kv8qu1ao5I5/tvaLT1MUpSrGQUpSgFKUoBSlKAVzjynxmzubPi8Y/oP2N1jvt5Djf8iT+rDwro9aHHeEJdW0tvIMpKhQ+zI2P5g4P6UBuROGAIOQQCCO8Hoa+6ovki4xI9k1rPtcWEhtpAeuF/pn2jT6Oe/TV6oBSlKAUpSgFeZr2vDQGlPdSidEWLMTKxeTUBoYfVXT1OfGt6o6whnEkxldGRnBhVVwUTHRj3kmpGhaWGHsKUpQqKGlaFtxmOSeWBSTJCFMnokAatxgnY/pQlRbq1uMlpxNJJJY11aoSFfKkDJGoYJGG28KjeePVt37iT9q32vHE6xiJihQsZcjSrAgBCM6snrmtDnj1bd+4k/ao3HtZL/1h5r3PzZSlKyHRDvXkg9Vp7yX+VXaqT5IPVae8l/lV2rVHJHP9t7RaepilKVYyClKUApSvhye4Z/xQH0agOYOfLGx2ubmNG+4MvJ/yrlh/aveI8vS3WRPdSJF/urc9lqHg8m8h/JSopYcqWFkpZIIIsbtIwBb82d8sf1NAVSby+8PX7N0w8RCAP/U4qS5Y8r9lxC4W2gE/aOGI1xhVAVSxyQxxsKneCcxWd92q2zxzCIhZMLtuMgjIwynfcbbGoDkryXw8Nurm6BDNI7dj4Qwk6tPtbuJ8APbQGty8ueZeImLaNbaATY6NMcFSfboDD+9dDrnfkZJmhvL5vrXl5I49iL6KD8hlhXRBQClKUApXhNY5lypAOkkEAjqDjqM7UBkNRb8axdi27GY5TWZQv0SjfALZ6nHSpGJCqgEliAASepPTJxtv1rW4hetGY9ETy65AjaSB2anOZGz3DHd40LxpWlK/sYuMSZTsUnEE0oIibZmyNyVU/W2/et+MEKATkgDJ6ZPefZWOS2VmVmVSy50kgErnY4PdmtSZZYo5nTM7kl4o2KoBsAIwwHTIJycnegWKUV8/P9mb/VE8483ye0MZk+qdOnIX63TOT061uVht2JVSy6WKjUM50nG4z34PfWrdXMwnjRIQ0TBu0k1gGMj6o04y2aClXRe5IV8lRWj5zN5z2fYjsez1drrGdecaNGM9O+vuy4mkzSKobMTmNtSlRqAB2z1G/UUIcXSp92nEI5WdY3RzG2mQKwJRvBvA1Gc8erbv3En7VLW9miFiiKpc5cqACx8TjqfzqJ549W3fuJP2qHketjTpY01R+bKUpWQ6Id68kHqtPeS/yq7VSfJB6rT3kv8AKrtWqOSOf7b2i09TFKUqxkFKUoBUXxrmW3s11XEyR5+qCcu/sVR6TH8galKgOYOTILySOZzLHPECsc0MhjkVTuQCNiNz1BoCN+U19dbWVl2UZ/296TGPzWFfpG/UrXKvLpwyeAWvb3c1y0val84SFSujAjjXZfrHcknbrXWvkhdJ/S4tdj3yQTfvGpP96gubPJpd8SjSG5voHRH1K4tdEo2wcYl07ju/KgIyy4jpg4RcQtniLwwRNCo1G4tSQrmUD6iqPpFkOACCN811thkVX+UeS4OHR6IgzOwXtJXOZHwAFBPcoAwFGwqw0Byzgly/L92tjOdXD7mRjaznbsZGOTFJ3YJ7/wBfHHUhUZzLy9FfW0ltOuUkHXvVvsuvgwO9VLyfcxSwSvwi/b/8mAZt5D/4m3+ywz1YAb9+PapoDoNa7Sv2igIChUlm1YYMMaQFxuCM75GMVnNaHFeNw2yh55UiU7AscZPs7zQtFNuiVTeNaacPOEDSyMUcvnIUtkthGwACoDYx7BXxBLM0sgZUEGleydWOtiQdeRjYDurFw6FUga3gm1NDlC0hMrI5Goa9wScMDjPShalN+hvtdprEZZQ7AsFyNRUdSB1IrBY8LSDtOz1fSSNK2pi3pN1xnoNulR97Cq3sUzxD0YmTzhpAoQsygR6SdyxPXu6VsXF8DE8zyKkKEOskbg6kXBbVtgDUCpAzt3ioLXXRXd+fnX5xM6QPIInkzG6ZJRHJQkgjDHA1gZz0G9YoLuaO21zxh5QCWSDLZ32CaiM7eNatjxO3ufN7lRIC/aLDqV12I9IkD0QCF2LfpUlLFKZkYOoiCtrXHpM5xoOe4AZ/U1JEk19MvmeB9ys50aAuNQ16sghMHOMfazjrt1rBxazlkRRDP2DB1JbQJNSjOVwSMZ8a2LaYtqyjJhmUasekAdmGD0PdXvbHtNGlsadWvbTnONPXOe/pQom066GWtPiPFo7cIZW0h5FjXYnLscKNqT2BaaOXtZFCBgY1I7N9W2XGMkjG29bbxBuoBwcjO+COh/OgV1UrifQNQfPHq279xJ+1TtQXPHq279xJ+1Q8j0sPux817n5spSlZDop3ryQeq095L/KrtVJ8kHqtPeS/yq7Vqjkjn+29otPUxSlKsZBSlKAUpSgFKUoBSlKAVUPKJye15Es9udF7antLVxgHUNzGc7FWxjfbOO7NW+vMUBXORebRxG0EpGiZCY7iPoY5V2YY6gHqP/o1IXNlDPOBLBraEB0d0ygL5BCE9W9Hcd21UnjsH+l8bt7yM6bfiLeb3S/ZE2PopPAEnv8AY3jV+4lxNIFVpCQHdYxhS3pMcLnA2Ht6ULQrX6cxLxJFDkHV2WA6oC7KSAQNK5OcEHHga1OIWsBkWWSTQyhox9JoBMuFwQCMscbHr4V93dtNJFKiuLeQtiORcSHSMYYggDJGRjfHjVf5h4dBLK8EYhkuGVZbmJl9OeNFZU0tnET5OAw6ZqGe9lGLedNaaYfimf8AOpscWXzq1urbzR37EqkayPo7bTgh1bOoDb6x6/qaST2drlJnihknijUwySa0XSpVQFOwXOQTtnFRHELLVNHDH5rHrgjS9ilkftwiaSAHXrpUjfIznfNe8w8KNxJpa7t1xcjbKakgiRHZMsh+kU4fBOBrOapia4wjhFyonjv4eelcvySMRv8AzhLd2VIRbanmijAXtA2Aqa8qvo4GCOma3LziDJcLFakSETqbxCdTxxyKcONTYRRgHA/tvWrzDxNNcsNwzQwywCKORyDDJJJk5xjOpcddWMeG1asTqL9JOznKWtsVlnChYX9AMGUKC0xK9MZx3VORVRvK80snglg/70pudC1WUEqNKZJQ6s+Yl0hezXH1Mj62++a1jwloYJUtXCyOzOrTFpFDMcnO+cewV5d25MHaQp20gJmhWZiAHIOME7oMMQB3Vg4qzwRT3LTMmYVAUqZY4XAxqVVGpt23/KrMyRTbonvWFN/kTq9BnrjfFa2l44gBmZxpGXIQtuAxOBgHBJ2HdUYZA8C3MMkLzmHs45WYiFmJGRgHoXXp17qmCzLHlhqYLkhO9gNwufE9Kko4uPMRXSM7IGUuoBZQQWUHoSOozUTzx6tu/cSftW7wqNXHnHYGGWVV7QMoEu2QqvjwrS549W3fuJP2qNxeySVtFLVe5+bKUpWQ6Id68kHqtPeS/wAqu1UnyQeq095L/KrtWqOSOf7b2i09TFKUqxkFKUoBSlKAUpSgFKUoBXma1+JXDRwyOil2RHZVHVmCkhf1IxXJeW7jiXFYUnXi3YiZnVo4bYMICv2GbIKNjBBPXPWgJvyx3ySxQWEfp3c9xC0KDdkCtkyH7oxkZPt8DV34pxEW8YlkKiJATK5zkDGAVABzlqq3JnJ0NpLOdMz3edJurjDPKCo9KLc4QE4/xk1L8MurjX5vKGYQgGWeSIKlwCCR2eGwpU4zkHoelRU9o2e97s/IyX3DzJcRSm8ljQ6DHEhVFkZcueo1MCOq+Ar64tcZuIbcKymZXLSp6LIselsBsHqWAwe4mtDgNvA7ydjHrRZXkSdpBKFmZVB7MMcrs56bbe2onmTiRV7SwjkxcMzR+eTA4icINejOzzsr+iucDPsoesvoeO5acMMtHTMx33F7y8uLvh0SxbPpafSGS3gYZwdzrnb7K92MnoKhODzxWUV1aPFcl0v5pIma2mnDx5QHLhDnWqsCe/VvXT+AcBis4RDCuFG7E7vIx+s7nqzE9SaksUoeHSO9eWBy7hfNq9r2lz27KyHXClhcGMyZwJAXQnIQBegqT4b5QoY2kV0vmTUDETZyAKpH9NQsQwFwNzknNX6vMUoTO1c86cjn9lzZZRIUC8TIMva5aC5J1ZBxnTnRt9XpVx4pDLJFiCRYnJU6mTWNOQWGDjcjapCvKUK323eeJGeYWzDzfREREUk7IADQclkbSPq7gkfrUdZ80zSypGLGdMlu0aTCoiAlcg76ySB6PgalL/h6TjAdkIdGLRNpYlDqCMRuV8QfGtm/LiJzCqtJpOgMdKlu7JHQUPRSjSjVW9W8OPzQ0IuKTiKJntWDvJodEdWES5I7QnYFcAHA33rDzuf/ANbd+4k/jUtaBtC9ppL6Rr0ghdWN9Od8Z8aieePVt37iT9qbibJp2saL9S9z82UpSsh0M715IPVae8l/lV2qk+SD1WnvJf5Vdq1RyRz/AG3tFp6mKUpVjIKUpQClKUApSlAKUpQHhFcr8oXJ/mUw4vaISIpElvLdSVSVVOTKAOjjqe7v8c9ULVz3nLn4Ta+HcNUXd3MpjYr6UMCtlWaRumQCdv7+BEptOqLPYTwXDQXkUWvtYTpmGPQQ4bQ2+dye4HcGtLgtjc2SlCBMj3TnV2hzFA2TqYyfWIIAwPE1k5f5cez4dBZKxYqnZySK+hl1amd0JB3DNsPyrJPNBdRtAZIpYBmGfVIQ/agqETIwMk5zuDnFQzRCTcaPFb/leSwNrmKwWW3IYAqjJIc6+iEOcdmQxOAcDxxWvPbQ8TtvTGq2mQ+i6FHDZ2cE7oRjbA9uamUj0rpXbAwPZgbVHRoY4lnu3UyQxuZGj1LHjqx0ZOdlHXJ64oeadY044fnhyIHl7mJ7aRLO7lWVJP8A+K7yNNyP93IR6InGPyfGRvmsN/5Tmi85ZbC4khtpnhklV4gupCFOzMG7x3d9TvELe2vLZYDH2sM2F+jH9L0e0Vz0MZGxB6gkVHcqcqXFnFJE0yTCS7kmd5FLPJE6r1wQFkyu53B643qSt1KX1ZGP5eXOjX/pV0FIB1GW3AwehyZPbSPnq5YZXhVywzjIltyMjqNpOvsrBxaxuvOFaYecW8kLm4twysg0qCqwo2GcllBz7aycu2UevsmjPaxMbqEGA28cPartGdB0s41YPX/FVriaHYRUL16vl8+Izpzndk4/0m76jP0kG35/SVbKp/KdysfbySx3HnJUy3DSRkagpZVVMeiwAGFA3IxmrHBxhHhjlGpRLpCB1KnLbKCMZG9SmeVpYuDoZLLhkcOvskVO0cyPgY1OerH2mssVuVdm1MQ2PRJGlMDHo7ZGep61EQ3V55vGZEt0uDKFdS5KGPVuVI6to3AqeNSis01m6nmag+ePVt37iT9qlorbS7Pqc6go0k+iuM/VHdnO/wCQqJ549W3fuJP2oy1h92Pmvc/NlKUrGdFO9eSD1WnvJf5VdqpPkg9Vp7yX+VXatUckc/23tFp6mKUpVjIKUpQClKUApSlAKrXN3Ptvw4KspZ5pP6UMS6pZO4YHcM7ZNWWqjzxyH58UuIJTb3kIIhlHQg5zG470OT/c9RtQFck4PxTig13zPaWrMoFrbEds6kgZlckYUA5I/P0elWzhfDrXhYhtba3dBMxGqNGcZGPSlfr+pqscM51K44dxG3S2vEC+bZJS1ndMdiUZfqjUANPTu/4auXBbiYvIk0TqRpbWWDRMzKNSRfaCqR3jvqD1jFNV04kjCpGrU+r0iRsBpU9F2648agk4LcLdEloJbSRzIyPEqvEw3QpgYc6sHU29bh4LBMbgvEw7f6ObUSO0VBhSN/q4OxGM1KxRBVCrsFAA/IbAUJU7laZvgiFi4m9pDJLxCaIL2p0FFICoTiNTtu1SHZ/TB1QsJEwz6/RAXdBpJ6nUdwO7eqne8Zlme4sBYtfLAUWV3mij1F1Eq7EDoDjI8K8k4hxJp1ZuGDsUAMaC4jDrINteoHBGCRpIpkS3GVXk8fLhQnVtou1N1FMyxxmUzRxAFJZANLs4A1M40428BUrKS8ZCNoZl9FsZK5Gxwf2NczTmnikV1HZ9iXd49ZDtFIyKJCzzSdl9VdHoKOpI2yatl+k7FniX0bhoOzdEKyxAAsXnDsupQdtHXBINRUu4XmvqXD/cFx5H1xm9EcjT+ZTSzwaYoWAwJe1+tpIJCqD1LDat2QCGVZ5HVEYFT2krZWSQppRd9Gn0fDPh1Ne3kMFtI17NKyegI21SERAZGPRzjVnvr5vLYDtp5X7eEqjxwsEKKyDIKE9WY4xk0FVJLP8Afhgt2Gf5NK65tZpIYbeFmlkZiyzBotMSMUdwSMZyNt9wR41OycRjWZYC4ErqzqveVXYn/NYZrmSa17S3KLJJGGj7TdQWAI1Y61uQx7KXClwuCQO/bVjO+M1J5zuUypnvx/4Yr3hUUxjMiBjE4kTOfRcbBhj86268LCtPhvEe2DN2ckel2T6RdOrSca18UPce+pPPFrgjdqC549W3fuJP2qdqC549W3fuJP2qGelh92Pmvc/NlKUrIdFO9eSD1WnvJf5VdqpPkg9Vp7yX+VXatUckc/23tFp6mKUpVjIKUpQClKUApSlAKUoaAhuaeVYOIW7QToCCDobHpxt3Oh7iD/fvqlcmXd807cOmutMvD3UyNoD+d2zYMeSd1bAxn/iHeKm+b/KILWYWltbyXd466lij+qgOwaRvsjvx4d4r75B5Ultu2ubxxJeXbB5iv1UAHoRL7Bnu26eFC0ZOLqibuL0JdxITN9Ij4AXMI04Ys7YyrY2G++ajuLcYghtAfOl0mQYkaVj/ALQlgWTJxsy+GwBqRseMpcGdUEiiJzEzMukFsblM9QPGoiz5PitSkqiScpCINOIzrVpRIXOcAkE5O/Qd5qrb3GiCin9dU1TDXf8AjcY+UHB4lxYjcGW2IPiDApBq4Vyqw5mmi4hxGGC3El5NNFoiLfRxxpEFMsjjYJjTgdcsB3Gr3yzzOl7GSFMc0Z0Twv8A1IZO9W8R3hhsRVjPJXXQrl5A3CLqe80tLZ3Tq1y31prV/qiTPV4MdV+x3bVIcZucxR2zNLJHdKEjuY8OwYnUGbSoVVxghh18Ns1a3jBBBAIIwQehHeK5xxzhEnDFIikmj4bJIGfsWPaWDaslk65tmP1lH1c56ZFQy9lJRkq/OP4JLh/BI5Lvs5tVybeIfTPIzq7nKsksf9NXAIIHUjBqSuC9rZ5utV5pcFisarpXVqD6RsoQDOe7FYOE+cJdykLFJZ3BMqzqyKwyihR6ONeSPrHJ9vdUpfcMVoo7cTyRnKkEPmR1TdgS2SwI61CRptJ/VFN1WH+8V5I+uGaI7aEWwaWI6dB15OhjnXqc5YAHPjRuHyE3HaTv2cmOzCAI0AC4bSw3JJ3zXxw/hk0UcydqpZ5JHhJQ6YlbdE06twvgMCpZRtv176sZpSpJtOvvqQfArnzu2YONcDLoR2J1zJp0uzrpXQSwI2qTj4ZGIVhCDs1ChV7gFwV/sQK9vrBJonicZR1KsASux8CDkfpWOC/iWUWocdoIw4TcnswdIO/tGKgSd7GOHD+TeAqD549W3fuJP2qdqC549W3fuJP2qWTYfdj5r3PzZSlKxnRTvXkg9Vp7yX+VXaqT5IPVae8l/lV2rVHJHP8Abe0WnqYpSlWMgpSlAKUpQClKUArw17XhoDnvJ2IuPcWicfSSdhPG3eYsaSPYAWH/AGKvl0H0nsyofHolgSoPtAIJqi8uDtuY+JTd1vBBbj/zfSEf3SugEUBE8y8Ka5tXhXsyW0/1NWjZlY50kHu8a1LLhFvbAziT6NMaA0n0MGlTEwjycKDvnJO9SscMoEeqRCQT2mEI1jBwF9L0DnHj0rXu+DI6dgY4vNmV+0TBBLFgwxp2AzqJ784qKHvGbUbjeFd37+2BC8sQC3gebzaOGWSVmuyGIUKMkyKzA61C4IAONzisF3wBpdN5YMsc8SgQSGQyJeQYDdnMTvpySASSVxkbbVPtM7mWCKMx6EQRyuoeFsjoAGBOBsQcVp8Ns7tMyNoy8iK0Jf6KKFcrqhwNmK4bScjuoXlSd6Tom8c9fn8G1yzzKl7GSFaOaM6LiF9pIZPusO8HqG6EVLugIIIBB2IPQjvqtcy8tO8i3lmwjvIlwM/07iPr2Mw71Pc3VTvW7yzzKl5GxCtFNGdE8L7SQyd6t4g9Qw2IqTKVe+5YNo3m4ia44ZcSDVCmovZyMwIaPScmAt1X7PXpV0vuFxywmJgQpQplTpZVIx6J6jYVvUoWU5KiTNLhEUawRrE2uNUARtWvKjYHV3/nWW6t9en0mXSwb0TjOPsn/hPeK9ubRZI2jYeiylSASux8CDkfpWVFwMeFA3jXeYILFEaR1GGlYM5yTkhQg6nA2AG1ZineAM4xmvi6hLoyhmQkEBlxqX2jIIz+YrKBQirZqcKWYRgXDI0m+TGCq4ycYB36YqO549W3fuJP2qdqC549W3fuJP2qHke1i620XxXufmylKVkOiHevJB6rT3kv8qu1c18l/M9rBw5I5riKN+0kOl2CnBbY71bflxY/jLf4grVF4I+E2yxtHtE2ovN7mTtKgvlxY/jLf4gp8uLH8Zb/ABBU1MvQWvdfJk7SoL5cWP4y3+IKfLix/GW/xBSo6C17r5MnaVBfLix/GW/xBT5cWP4y3+IKVHQWvdfJk7SoL5cWP4y3+IK8PPNj+Mg/5xSqHQWvdfJk9WC8u1ijeSQhURSzk9AoGSf7Cq/feUiwiQsbpG9kYMjH8goJrn/F+bv9bfzcyrYcODDtjK6rcXIGDoVcnSv/AHk9KVQ6C17r5Ms3kdieS3ub+QYa+uZJlB7ox6Kf+6ug1XbTm7h0Uaxx3VsqIoVFDgBVAwAP0FZflxY/jLf4gpUdBa918mS9xCzABXKbg5AByAQSu46EbfrX1NCHUqdwwIPtB2P+DUN8uLH8Zb/EFPlxY/jLf4gpVDoLXuvkyTsbFIIkijGEjUKoySQB7Tuay28+tA2llyOjDDD8x3VD/Lix/GW/xBT5b2P4u3+IKVRLsbV4uL5MyW1lPMsL3DGGSORmZIHzG43Cq2RlhjBxtvW8nC4xMZwiiVkEbPj0igOQpPeATUaOd7H8Zb/EFPlxY/jLf4gpgTKytZfofJk6KVBfLix/GW/xBT5cWP4y3+IKVK9Ba918mTtKgvlxY/jLf4gp8uLH8Zb/ABBSo6C17r5MnaVBfLix/GW/xBT5cWP4y3+IKVHQWvdfJk7UFzx6tu/cSftT5cWP4y3+IKiOb+b7OSwuUS6hZ2hcKocEkkbAe2jaoetjY2itItxea3PU4HSvrT+dKyHQbp8j/oKUpRkbhSlKAUpSgFKUoBQV7ShDPTXyKUqAjwV7SlAKUpUkilKUApSlAKUpQClKUApSlAK9H/WvaURKzMNKUqT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MP9004317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886200"/>
            <a:ext cx="2057400" cy="2057400"/>
          </a:xfrm>
          <a:prstGeom prst="rect">
            <a:avLst/>
          </a:prstGeom>
        </p:spPr>
      </p:pic>
      <p:pic>
        <p:nvPicPr>
          <p:cNvPr id="5" name="Picture 4" descr="MP9004222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828800"/>
            <a:ext cx="1702594" cy="2286000"/>
          </a:xfrm>
          <a:prstGeom prst="rect">
            <a:avLst/>
          </a:prstGeom>
        </p:spPr>
      </p:pic>
      <p:pic>
        <p:nvPicPr>
          <p:cNvPr id="6" name="Picture 5" descr="MP9004225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343400"/>
            <a:ext cx="1600200" cy="1600200"/>
          </a:xfrm>
          <a:prstGeom prst="rect">
            <a:avLst/>
          </a:prstGeom>
        </p:spPr>
      </p:pic>
      <p:pic>
        <p:nvPicPr>
          <p:cNvPr id="7" name="Picture 6" descr="MP90042227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82880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s-ES_tradnl" dirty="0" smtClean="0"/>
              <a:t>Componentes Principales de la Exposición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s-ES_tradnl" i="1" dirty="0" smtClean="0">
                <a:solidFill>
                  <a:schemeClr val="accent1"/>
                </a:solidFill>
              </a:rPr>
              <a:t>GRADO </a:t>
            </a:r>
            <a:r>
              <a:rPr lang="es-ES_tradnl" i="1" dirty="0" smtClean="0">
                <a:solidFill>
                  <a:srgbClr val="000000"/>
                </a:solidFill>
              </a:rPr>
              <a:t>o </a:t>
            </a:r>
            <a:r>
              <a:rPr lang="es-ES_tradnl" i="1" dirty="0" smtClean="0">
                <a:solidFill>
                  <a:srgbClr val="D16349"/>
                </a:solidFill>
              </a:rPr>
              <a:t>CANTIDAD</a:t>
            </a:r>
            <a:r>
              <a:rPr lang="es-ES_tradnl" dirty="0" smtClean="0">
                <a:solidFill>
                  <a:srgbClr val="D16349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del peligro con que estas en contacto:  </a:t>
            </a:r>
          </a:p>
          <a:p>
            <a:pPr lvl="1"/>
            <a:r>
              <a:rPr lang="es-ES_tradnl" dirty="0"/>
              <a:t>Concentración de </a:t>
            </a:r>
            <a:r>
              <a:rPr lang="es-ES_tradnl" dirty="0" smtClean="0"/>
              <a:t>una substancia química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s-ES_tradnl" dirty="0" smtClean="0">
                <a:solidFill>
                  <a:srgbClr val="000000"/>
                </a:solidFill>
              </a:rPr>
              <a:t>Por ejemplo - Cantidad de moho en una casa </a:t>
            </a:r>
            <a:endParaRPr lang="es-ES_tradnl" dirty="0">
              <a:solidFill>
                <a:srgbClr val="000000"/>
              </a:solidFill>
            </a:endParaRPr>
          </a:p>
          <a:p>
            <a:pPr lvl="2"/>
            <a:r>
              <a:rPr lang="es-ES_tradnl" dirty="0" smtClean="0">
                <a:solidFill>
                  <a:srgbClr val="000000"/>
                </a:solidFill>
              </a:rPr>
              <a:t>Por ejemplo - Numero de objetos con los que te </a:t>
            </a:r>
            <a:r>
              <a:rPr lang="es-ES_tradnl" dirty="0">
                <a:solidFill>
                  <a:srgbClr val="000000"/>
                </a:solidFill>
              </a:rPr>
              <a:t>puedas </a:t>
            </a:r>
            <a:r>
              <a:rPr lang="es-ES_tradnl" dirty="0" smtClean="0">
                <a:solidFill>
                  <a:srgbClr val="000000"/>
                </a:solidFill>
              </a:rPr>
              <a:t>tropezar</a:t>
            </a:r>
          </a:p>
          <a:p>
            <a:r>
              <a:rPr lang="es-ES_tradnl" i="1" dirty="0" smtClean="0">
                <a:solidFill>
                  <a:srgbClr val="D16349"/>
                </a:solidFill>
              </a:rPr>
              <a:t>TIEMPO</a:t>
            </a:r>
            <a:r>
              <a:rPr lang="es-ES_tradnl" dirty="0" smtClean="0">
                <a:solidFill>
                  <a:srgbClr val="D16349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que realmente estas en contacto con el peligro:</a:t>
            </a:r>
          </a:p>
          <a:p>
            <a:pPr lvl="1"/>
            <a:r>
              <a:rPr lang="es-ES_tradnl" dirty="0"/>
              <a:t>¿Cuanto tiempo estas inhalando </a:t>
            </a:r>
            <a:r>
              <a:rPr lang="es-ES_tradnl" dirty="0" smtClean="0"/>
              <a:t>la substancias química? </a:t>
            </a:r>
            <a:endParaRPr lang="es-ES_tradnl" dirty="0"/>
          </a:p>
          <a:p>
            <a:pPr lvl="1"/>
            <a:r>
              <a:rPr lang="es-ES_tradnl" dirty="0"/>
              <a:t>¿Cuanta agua o comida ingieres y con que frecuencia?</a:t>
            </a:r>
          </a:p>
          <a:p>
            <a:pPr lvl="1"/>
            <a:r>
              <a:rPr lang="es-ES_tradnl" dirty="0"/>
              <a:t>¿Cuanto tiempo pasas en tu casa que contiene moho?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200" i="1" dirty="0" smtClean="0">
                <a:solidFill>
                  <a:srgbClr val="D16349"/>
                </a:solidFill>
              </a:rPr>
              <a:t>No necesariamente</a:t>
            </a:r>
            <a:endParaRPr lang="es-ES_tradnl" sz="3200" dirty="0" smtClean="0">
              <a:solidFill>
                <a:srgbClr val="D163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¿Si estas expuesto significa que te va a afectar?</a:t>
            </a:r>
            <a:endParaRPr lang="es-ES_trad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s-ES_tradnl" dirty="0" smtClean="0"/>
              <a:t>¿Cómo Se Evalúa la Exposición?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495800" cy="4953000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Calculando la cantidad </a:t>
            </a:r>
            <a:r>
              <a:rPr lang="es-ES_tradnl" sz="2800" dirty="0"/>
              <a:t>de </a:t>
            </a:r>
            <a:r>
              <a:rPr lang="es-ES_tradnl" sz="2800" dirty="0" smtClean="0"/>
              <a:t>una substancia química que podrás inhalar, comer, tomar o absorber a través de la piel </a:t>
            </a:r>
          </a:p>
          <a:p>
            <a:r>
              <a:rPr lang="es-ES_tradnl" sz="2800" dirty="0" smtClean="0"/>
              <a:t>Por ejemplo:</a:t>
            </a:r>
          </a:p>
          <a:p>
            <a:pPr lvl="1"/>
            <a:r>
              <a:rPr lang="es-ES_tradnl" sz="2400" dirty="0" smtClean="0"/>
              <a:t>Substancia química en una muestra de agua potable o aire recolectadas en tu casa</a:t>
            </a:r>
          </a:p>
          <a:p>
            <a:pPr lvl="1"/>
            <a:r>
              <a:rPr lang="es-ES_tradnl" sz="2400" dirty="0"/>
              <a:t>C</a:t>
            </a:r>
            <a:r>
              <a:rPr lang="es-ES_tradnl" sz="2400" dirty="0" smtClean="0"/>
              <a:t>uanta agua tomas o cuanto aire inhalas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01836" y="68268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MP9004486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438400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¿Como se Evalúa la Exposición?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4419600" cy="487680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Tenemos que considerar cuanto tiempo la persona ha sido expuesta al peligro</a:t>
            </a:r>
            <a:br>
              <a:rPr lang="es-ES_tradnl" sz="2800" dirty="0" smtClean="0"/>
            </a:br>
            <a:endParaRPr lang="es-ES_tradnl" sz="2800" dirty="0" smtClean="0"/>
          </a:p>
          <a:p>
            <a:r>
              <a:rPr lang="es-ES_tradnl" sz="2800" dirty="0" smtClean="0">
                <a:solidFill>
                  <a:srgbClr val="000000"/>
                </a:solidFill>
              </a:rPr>
              <a:t>Las poblaciones de alto riesgo son mas afectadas</a:t>
            </a:r>
          </a:p>
          <a:p>
            <a:pPr lvl="1"/>
            <a:r>
              <a:rPr lang="es-ES_tradnl" sz="2400" dirty="0"/>
              <a:t>Por ejemplo, los niños o personas de tercera edad</a:t>
            </a:r>
          </a:p>
        </p:txBody>
      </p:sp>
      <p:pic>
        <p:nvPicPr>
          <p:cNvPr id="4" name="Picture 3" descr="MP9004484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7432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95400"/>
          </a:xfrm>
        </p:spPr>
        <p:txBody>
          <a:bodyPr>
            <a:normAutofit/>
          </a:bodyPr>
          <a:lstStyle/>
          <a:p>
            <a:r>
              <a:rPr lang="es-ES_tradnl" dirty="0" smtClean="0"/>
              <a:t>Caracterización del Riesgo</a:t>
            </a:r>
            <a:endParaRPr lang="es-ES_trad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3733800" cy="34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Como Caracterizamos el </a:t>
            </a:r>
            <a:r>
              <a:rPr lang="es-ES_tradnl" dirty="0"/>
              <a:t>Riesgo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486400" cy="4873752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Podemos estimar cuanto riesgo una persona puede enfrentar cuando:</a:t>
            </a:r>
          </a:p>
          <a:p>
            <a:pPr lvl="1"/>
            <a:r>
              <a:rPr lang="es-ES_tradnl" dirty="0"/>
              <a:t>Tengamos información sobre la exposición a un peligro y como podría afectar la </a:t>
            </a:r>
            <a:r>
              <a:rPr lang="es-ES_tradnl" dirty="0" smtClean="0"/>
              <a:t>salud</a:t>
            </a:r>
            <a:endParaRPr lang="es-ES_tradnl" dirty="0"/>
          </a:p>
          <a:p>
            <a:r>
              <a:rPr lang="es-ES_tradnl" dirty="0" smtClean="0">
                <a:solidFill>
                  <a:srgbClr val="000000"/>
                </a:solidFill>
              </a:rPr>
              <a:t>En algunos casos </a:t>
            </a:r>
            <a:r>
              <a:rPr lang="es-ES_tradnl" dirty="0">
                <a:solidFill>
                  <a:srgbClr val="000000"/>
                </a:solidFill>
              </a:rPr>
              <a:t>comparamos la exposición </a:t>
            </a:r>
            <a:r>
              <a:rPr lang="es-ES_tradnl" dirty="0" smtClean="0">
                <a:solidFill>
                  <a:srgbClr val="000000"/>
                </a:solidFill>
              </a:rPr>
              <a:t>con guías de seguridad ya establecidas</a:t>
            </a:r>
          </a:p>
          <a:p>
            <a:r>
              <a:rPr lang="es-ES_tradnl" dirty="0" smtClean="0">
                <a:solidFill>
                  <a:srgbClr val="000000"/>
                </a:solidFill>
              </a:rPr>
              <a:t>Por ejemplo:</a:t>
            </a:r>
            <a:endParaRPr lang="es-ES_tradnl" dirty="0">
              <a:solidFill>
                <a:srgbClr val="000000"/>
              </a:solidFill>
            </a:endParaRPr>
          </a:p>
          <a:p>
            <a:pPr lvl="1"/>
            <a:r>
              <a:rPr lang="es-ES_tradnl" dirty="0"/>
              <a:t>E</a:t>
            </a:r>
            <a:r>
              <a:rPr lang="es-ES_tradnl" dirty="0" smtClean="0"/>
              <a:t>xposición a</a:t>
            </a:r>
            <a:r>
              <a:rPr lang="es-ES_tradnl" dirty="0"/>
              <a:t> una substancia química en el </a:t>
            </a:r>
            <a:r>
              <a:rPr lang="es-ES_tradnl" dirty="0" smtClean="0"/>
              <a:t>trabajo es </a:t>
            </a:r>
            <a:r>
              <a:rPr lang="es-ES_tradnl" dirty="0"/>
              <a:t>más alta de lo </a:t>
            </a:r>
            <a:r>
              <a:rPr lang="es-ES_tradnl" dirty="0" smtClean="0"/>
              <a:t>que </a:t>
            </a:r>
            <a:r>
              <a:rPr lang="es-ES_tradnl" dirty="0"/>
              <a:t>permite </a:t>
            </a:r>
            <a:r>
              <a:rPr lang="es-ES_tradnl" dirty="0" smtClean="0"/>
              <a:t>OSHA</a:t>
            </a:r>
          </a:p>
          <a:p>
            <a:pPr lvl="1"/>
            <a:r>
              <a:rPr lang="es-ES_tradnl" dirty="0"/>
              <a:t>C</a:t>
            </a:r>
            <a:r>
              <a:rPr lang="es-ES_tradnl" dirty="0" smtClean="0"/>
              <a:t>antidad de plomo en el agua potable es </a:t>
            </a:r>
            <a:r>
              <a:rPr lang="es-ES_tradnl" dirty="0"/>
              <a:t>más </a:t>
            </a:r>
            <a:r>
              <a:rPr lang="es-ES_tradnl" dirty="0" smtClean="0"/>
              <a:t>alta de los que permite US EPA  </a:t>
            </a:r>
            <a:endParaRPr lang="es-ES_tradnl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MP9004483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600200"/>
            <a:ext cx="1727200" cy="2590800"/>
          </a:xfrm>
          <a:prstGeom prst="rect">
            <a:avLst/>
          </a:prstGeom>
        </p:spPr>
      </p:pic>
      <p:pic>
        <p:nvPicPr>
          <p:cNvPr id="5" name="Picture 4" descr="MC900320188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743200"/>
            <a:ext cx="16340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accent1"/>
                </a:solidFill>
              </a:rPr>
              <a:t>¿Qué deberíamos de considerar cuando hacemos una evaluación de riesgo? </a:t>
            </a:r>
            <a:endParaRPr lang="es-ES_tradnl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0"/>
            <a:ext cx="5638800" cy="3581400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chemeClr val="accent1"/>
                </a:solidFill>
              </a:rPr>
              <a:t>Variabilidad</a:t>
            </a:r>
          </a:p>
          <a:p>
            <a:pPr lvl="1">
              <a:lnSpc>
                <a:spcPct val="90000"/>
              </a:lnSpc>
            </a:pPr>
            <a:r>
              <a:rPr lang="es-ES_tradnl" sz="2000" dirty="0"/>
              <a:t>Afecta a diferentes personas  y en diferentes lugares</a:t>
            </a:r>
          </a:p>
          <a:p>
            <a:pPr lvl="1">
              <a:lnSpc>
                <a:spcPct val="90000"/>
              </a:lnSpc>
            </a:pPr>
            <a:r>
              <a:rPr lang="es-ES_tradnl" sz="2000" dirty="0"/>
              <a:t>Diferencias entre la exposición y los efectos en la salud</a:t>
            </a:r>
          </a:p>
          <a:p>
            <a:r>
              <a:rPr lang="es-ES_tradnl" sz="2800" dirty="0" smtClean="0">
                <a:solidFill>
                  <a:srgbClr val="D16349"/>
                </a:solidFill>
              </a:rPr>
              <a:t>Incertidumbre</a:t>
            </a:r>
            <a:endParaRPr lang="es-ES_tradnl" sz="2800" dirty="0">
              <a:solidFill>
                <a:srgbClr val="D16349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_tradnl" sz="2000" dirty="0"/>
              <a:t>Falta de </a:t>
            </a:r>
            <a:r>
              <a:rPr lang="es-ES_tradnl" sz="2000" dirty="0" smtClean="0"/>
              <a:t>conocimiento</a:t>
            </a:r>
          </a:p>
          <a:p>
            <a:pPr lvl="1">
              <a:lnSpc>
                <a:spcPct val="90000"/>
              </a:lnSpc>
            </a:pPr>
            <a:r>
              <a:rPr lang="es-ES_tradnl" sz="2000" dirty="0"/>
              <a:t>Incertidumbre entre la exposición </a:t>
            </a:r>
            <a:r>
              <a:rPr lang="es-ES_tradnl" sz="2000" dirty="0" smtClean="0"/>
              <a:t>exacta</a:t>
            </a:r>
          </a:p>
          <a:p>
            <a:pPr lvl="1">
              <a:lnSpc>
                <a:spcPct val="90000"/>
              </a:lnSpc>
            </a:pPr>
            <a:r>
              <a:rPr lang="es-ES_tradnl" sz="2000" dirty="0"/>
              <a:t>Incertidumbre entre las respuestas </a:t>
            </a:r>
            <a:r>
              <a:rPr lang="es-ES_tradnl" sz="2000" dirty="0" smtClean="0"/>
              <a:t>de la </a:t>
            </a:r>
            <a:r>
              <a:rPr lang="es-ES_tradnl" sz="2000" dirty="0"/>
              <a:t>exposición</a:t>
            </a:r>
            <a:endParaRPr lang="es-ES_tradnl" sz="2000" dirty="0" smtClean="0"/>
          </a:p>
          <a:p>
            <a:pPr lvl="1">
              <a:lnSpc>
                <a:spcPct val="90000"/>
              </a:lnSpc>
            </a:pPr>
            <a:endParaRPr lang="es-ES_tradnl" sz="2000" dirty="0"/>
          </a:p>
          <a:p>
            <a:endParaRPr lang="es-ES_tradnl" dirty="0"/>
          </a:p>
        </p:txBody>
      </p:sp>
      <p:pic>
        <p:nvPicPr>
          <p:cNvPr id="6146" name="Picture 2" descr="C:\Users\mloh\AppData\Local\Microsoft\Windows\Temporary Internet Files\Content.IE5\1RUOZ09B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476500"/>
            <a:ext cx="184933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r>
              <a:rPr lang="es-MX" dirty="0" smtClean="0">
                <a:ea typeface="MS PGothic" charset="0"/>
              </a:rPr>
              <a:t>Para Aclarar: ¡Todos Tomamos Riesgo</a:t>
            </a:r>
            <a:r>
              <a:rPr lang="en-US" dirty="0" smtClean="0">
                <a:ea typeface="MS PGothic" charset="0"/>
              </a:rPr>
              <a:t>s! </a:t>
            </a:r>
            <a:endParaRPr lang="en-US" dirty="0"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800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i="1" u="sng" dirty="0" smtClean="0"/>
              <a:t>Por Ejemplo</a:t>
            </a:r>
            <a:r>
              <a:rPr lang="es-MX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r>
              <a:rPr lang="es-ES_tradnl" dirty="0" smtClean="0"/>
              <a:t>¿Cuál es la probabilidad que mi hijo/a se enferme de la gripa si esta en contacto con otros niños enfermos en la escuela?</a:t>
            </a:r>
          </a:p>
          <a:p>
            <a:r>
              <a:rPr lang="es-ES_tradnl" dirty="0" smtClean="0"/>
              <a:t>¿Cuál es la probabilidad de caerse bajando escalones sin barandales?</a:t>
            </a:r>
          </a:p>
        </p:txBody>
      </p:sp>
      <p:pic>
        <p:nvPicPr>
          <p:cNvPr id="5" name="Picture 4" descr="MC90044068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447800"/>
            <a:ext cx="2742857" cy="2742857"/>
          </a:xfrm>
          <a:prstGeom prst="rect">
            <a:avLst/>
          </a:prstGeom>
        </p:spPr>
      </p:pic>
      <p:pic>
        <p:nvPicPr>
          <p:cNvPr id="7" name="Picture 6" descr="MC900441892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419600"/>
            <a:ext cx="2743200" cy="182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¿Como Tratar la Variabilidad o la Incertidumbre?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5181600"/>
          </a:xfrm>
        </p:spPr>
        <p:txBody>
          <a:bodyPr>
            <a:normAutofit/>
          </a:bodyPr>
          <a:lstStyle/>
          <a:p>
            <a:r>
              <a:rPr lang="es-ES_tradnl" dirty="0" smtClean="0"/>
              <a:t>Tratar de obtener todos los datos posibles</a:t>
            </a:r>
            <a:br>
              <a:rPr lang="es-ES_tradnl" dirty="0" smtClean="0"/>
            </a:br>
            <a:endParaRPr lang="es-ES_tradnl" dirty="0" smtClean="0"/>
          </a:p>
          <a:p>
            <a:r>
              <a:rPr lang="es-ES_tradnl" dirty="0" smtClean="0"/>
              <a:t>Tratar de identificar todas la personas que han sido expuestas</a:t>
            </a:r>
            <a:br>
              <a:rPr lang="es-ES_tradnl" dirty="0" smtClean="0"/>
            </a:br>
            <a:endParaRPr lang="es-ES_tradnl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_tradnl" sz="2700" dirty="0" smtClean="0">
                <a:solidFill>
                  <a:schemeClr val="tx1"/>
                </a:solidFill>
              </a:rPr>
              <a:t>Tratar de recolectar muestras de la substancia química durante diferentes días </a:t>
            </a:r>
            <a:br>
              <a:rPr lang="es-ES_tradnl" sz="2700" dirty="0" smtClean="0">
                <a:solidFill>
                  <a:schemeClr val="tx1"/>
                </a:solidFill>
              </a:rPr>
            </a:br>
            <a:endParaRPr lang="es-ES_tradnl" sz="2700" dirty="0" smtClean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_tradnl" sz="2700" dirty="0" smtClean="0">
                <a:solidFill>
                  <a:schemeClr val="tx1"/>
                </a:solidFill>
              </a:rPr>
              <a:t>Tratar de identificar características en la población que pueden afectar la respuesta a la substancia química (por ejemplo, estilo de vida)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/>
          <a:lstStyle/>
          <a:p>
            <a:r>
              <a:rPr lang="es-ES_tradnl" dirty="0" smtClean="0"/>
              <a:t>Variabilidad - Ejemplos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800600" cy="4953000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No todas las personas que fuman cigarros desarrollaran cáncer</a:t>
            </a:r>
            <a:br>
              <a:rPr lang="es-ES_tradnl" sz="2800" dirty="0" smtClean="0"/>
            </a:br>
            <a:r>
              <a:rPr lang="es-ES_tradnl" sz="2800" dirty="0" smtClean="0"/>
              <a:t> </a:t>
            </a:r>
          </a:p>
          <a:p>
            <a:r>
              <a:rPr lang="es-ES_tradnl" sz="2800" dirty="0" smtClean="0"/>
              <a:t>Las mujeres </a:t>
            </a:r>
            <a:r>
              <a:rPr lang="es-ES_tradnl" sz="2800" dirty="0" smtClean="0">
                <a:solidFill>
                  <a:srgbClr val="000000"/>
                </a:solidFill>
              </a:rPr>
              <a:t>tienen una mayor probabilidad </a:t>
            </a:r>
            <a:r>
              <a:rPr lang="es-ES_tradnl" sz="2800" dirty="0" smtClean="0"/>
              <a:t>de desarrollar cáncer de mama que los hombres</a:t>
            </a:r>
            <a:br>
              <a:rPr lang="es-ES_tradnl" sz="2800" dirty="0" smtClean="0"/>
            </a:br>
            <a:endParaRPr lang="es-ES_tradnl" sz="2800" dirty="0" smtClean="0"/>
          </a:p>
          <a:p>
            <a:r>
              <a:rPr lang="es-ES_tradnl" sz="2800" dirty="0" smtClean="0"/>
              <a:t>Tu tomaste tres tazas de café ayer pero una taza hoy</a:t>
            </a:r>
            <a:endParaRPr lang="en-US" sz="2800" dirty="0"/>
          </a:p>
        </p:txBody>
      </p:sp>
      <p:pic>
        <p:nvPicPr>
          <p:cNvPr id="4" name="Picture 3" descr="MP900341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524000"/>
            <a:ext cx="1900331" cy="2664016"/>
          </a:xfrm>
          <a:prstGeom prst="rect">
            <a:avLst/>
          </a:prstGeom>
        </p:spPr>
      </p:pic>
      <p:pic>
        <p:nvPicPr>
          <p:cNvPr id="5" name="Picture 4" descr="MP9004071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438400"/>
            <a:ext cx="1725512" cy="2590800"/>
          </a:xfrm>
          <a:prstGeom prst="rect">
            <a:avLst/>
          </a:prstGeom>
        </p:spPr>
      </p:pic>
      <p:pic>
        <p:nvPicPr>
          <p:cNvPr id="6" name="Picture 5" descr="MP9004425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278" y="4343400"/>
            <a:ext cx="1339775" cy="20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Mas Sobre la Incertidumbre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4724400" cy="4873752"/>
          </a:xfrm>
        </p:spPr>
        <p:txBody>
          <a:bodyPr>
            <a:normAutofit/>
          </a:bodyPr>
          <a:lstStyle/>
          <a:p>
            <a:r>
              <a:rPr lang="es-ES_tradnl" dirty="0"/>
              <a:t>N</a:t>
            </a:r>
            <a:r>
              <a:rPr lang="es-ES_tradnl" dirty="0" smtClean="0"/>
              <a:t>ecesitamos entender </a:t>
            </a:r>
            <a:r>
              <a:rPr lang="es-ES_tradnl" dirty="0"/>
              <a:t>mejor </a:t>
            </a:r>
            <a:r>
              <a:rPr lang="es-ES_tradnl" dirty="0">
                <a:solidFill>
                  <a:srgbClr val="000000"/>
                </a:solidFill>
              </a:rPr>
              <a:t>como </a:t>
            </a:r>
            <a:r>
              <a:rPr lang="es-ES_tradnl" dirty="0" smtClean="0">
                <a:solidFill>
                  <a:srgbClr val="000000"/>
                </a:solidFill>
              </a:rPr>
              <a:t>las substancias químicas afectan la salud: </a:t>
            </a:r>
          </a:p>
          <a:p>
            <a:pPr lvl="1"/>
            <a:r>
              <a:rPr lang="es-ES_tradnl" dirty="0" smtClean="0"/>
              <a:t>Se </a:t>
            </a:r>
            <a:r>
              <a:rPr lang="es-ES_tradnl" dirty="0"/>
              <a:t>necesitan </a:t>
            </a:r>
            <a:r>
              <a:rPr lang="es-ES_tradnl" dirty="0" smtClean="0"/>
              <a:t>muchos estudios científicos para entender ciertos peligros</a:t>
            </a:r>
          </a:p>
          <a:p>
            <a:pPr lvl="1"/>
            <a:r>
              <a:rPr lang="es-ES_tradnl" dirty="0"/>
              <a:t>M</a:t>
            </a:r>
            <a:r>
              <a:rPr lang="es-ES_tradnl" dirty="0" smtClean="0"/>
              <a:t>uchas veces no tenemos suficientes estudios</a:t>
            </a:r>
          </a:p>
          <a:p>
            <a:r>
              <a:rPr lang="es-ES_tradnl" dirty="0"/>
              <a:t>L</a:t>
            </a:r>
            <a:r>
              <a:rPr lang="es-ES_tradnl" dirty="0" smtClean="0"/>
              <a:t>a exposición a otros peligros pueden incrementar los riesgos de ciertos problemas de salud </a:t>
            </a:r>
          </a:p>
        </p:txBody>
      </p:sp>
      <p:pic>
        <p:nvPicPr>
          <p:cNvPr id="4" name="Picture 3" descr="MP9004037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76400"/>
            <a:ext cx="3505200" cy="43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Aplicando Estas Ideas</a:t>
            </a:r>
            <a:br>
              <a:rPr lang="es-ES_tradnl" dirty="0" smtClean="0"/>
            </a:br>
            <a:r>
              <a:rPr lang="es-ES_tradnl" dirty="0" smtClean="0"/>
              <a:t>Ejemplo - Plomo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5715000" cy="5105400"/>
          </a:xfrm>
        </p:spPr>
        <p:txBody>
          <a:bodyPr>
            <a:normAutofit fontScale="92500"/>
          </a:bodyPr>
          <a:lstStyle/>
          <a:p>
            <a:r>
              <a:rPr lang="es-ES_tradnl" dirty="0"/>
              <a:t>M</a:t>
            </a:r>
            <a:r>
              <a:rPr lang="es-ES_tradnl" dirty="0" smtClean="0"/>
              <a:t>etal que se encuentra naturalmente en la corteza de la tierra</a:t>
            </a:r>
          </a:p>
          <a:p>
            <a:r>
              <a:rPr lang="es-ES_tradnl" dirty="0" smtClean="0"/>
              <a:t>Alguno de los efectos a la salud son:</a:t>
            </a:r>
          </a:p>
          <a:p>
            <a:pPr lvl="1"/>
            <a:r>
              <a:rPr lang="es-ES_tradnl" dirty="0"/>
              <a:t>L</a:t>
            </a:r>
            <a:r>
              <a:rPr lang="es-ES_tradnl" dirty="0" smtClean="0"/>
              <a:t>ento desarrollo mental y físico, anemia, problemas con el estomago, daños a los riñones</a:t>
            </a:r>
          </a:p>
          <a:p>
            <a:r>
              <a:rPr lang="es-ES_tradnl" dirty="0" smtClean="0"/>
              <a:t>Evaluar el riesgo de plomo puede incluir una evaluación de el hogar:</a:t>
            </a:r>
          </a:p>
          <a:p>
            <a:pPr lvl="1"/>
            <a:r>
              <a:rPr lang="es-ES_tradnl" dirty="0"/>
              <a:t>C</a:t>
            </a:r>
            <a:r>
              <a:rPr lang="es-ES_tradnl" dirty="0" smtClean="0"/>
              <a:t>asas construidas antes de 1978 se considera que tienen plomo en la pintura </a:t>
            </a:r>
          </a:p>
          <a:p>
            <a:pPr lvl="1"/>
            <a:r>
              <a:rPr lang="es-ES_tradnl" dirty="0" smtClean="0"/>
              <a:t>Casas construidas antes de 1986 es mas probable que tengan plomería y líneas de abastecimiento vieja con soldadura de plomo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05100"/>
            <a:ext cx="26862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Aplicando Estas Ideas</a:t>
            </a:r>
            <a:br>
              <a:rPr lang="es-ES_tradnl" dirty="0" smtClean="0"/>
            </a:br>
            <a:r>
              <a:rPr lang="es-ES_tradnl" dirty="0" smtClean="0"/>
              <a:t>Ejemplo - Plomo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76800" cy="48768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Midiendo el plomo </a:t>
            </a:r>
            <a:r>
              <a:rPr lang="es-ES_tradnl" dirty="0"/>
              <a:t>en la sangre es una manera de </a:t>
            </a:r>
            <a:r>
              <a:rPr lang="es-ES_tradnl" dirty="0" smtClean="0"/>
              <a:t>sobre si estas expuesto</a:t>
            </a:r>
          </a:p>
          <a:p>
            <a:r>
              <a:rPr lang="es-ES_tradnl" dirty="0"/>
              <a:t>La variabilidad en el proceso </a:t>
            </a:r>
            <a:r>
              <a:rPr lang="es-ES_tradnl" dirty="0" smtClean="0"/>
              <a:t>de la </a:t>
            </a:r>
            <a:r>
              <a:rPr lang="es-ES_tradnl" dirty="0"/>
              <a:t>evaluación del riesgo puede provenir de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/>
              <a:t>Diferentes exposiciones por diferentes personas </a:t>
            </a:r>
          </a:p>
          <a:p>
            <a:pPr lvl="1"/>
            <a:r>
              <a:rPr lang="es-ES_tradnl" dirty="0"/>
              <a:t>Diferentes características de un hogar</a:t>
            </a:r>
            <a:endParaRPr lang="es-ES_tradnl" dirty="0" smtClean="0"/>
          </a:p>
          <a:p>
            <a:r>
              <a:rPr lang="es-ES_tradnl" dirty="0"/>
              <a:t>La incertidumbre en el proceso de evaluación del riesgo puede provenir de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/>
              <a:t>Cuantificación de los efectos </a:t>
            </a:r>
          </a:p>
          <a:p>
            <a:pPr lvl="1"/>
            <a:r>
              <a:rPr lang="es-ES_tradnl" dirty="0"/>
              <a:t>La genética y el estilo de vida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MP9004484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8194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360"/>
            <a:ext cx="8839200" cy="1111640"/>
          </a:xfrm>
        </p:spPr>
        <p:txBody>
          <a:bodyPr>
            <a:normAutofit/>
          </a:bodyPr>
          <a:lstStyle/>
          <a:p>
            <a:r>
              <a:rPr lang="es-ES_tradnl" dirty="0" smtClean="0"/>
              <a:t>Que Podemos Hacer para Reducir la Exposición al Plomo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257800" cy="48006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Este informado sobre productos que puedan tener plomo en su casa</a:t>
            </a:r>
          </a:p>
          <a:p>
            <a:pPr lvl="1"/>
            <a:r>
              <a:rPr lang="es-ES_tradnl" dirty="0" smtClean="0"/>
              <a:t>Dulces, remedios caseros, juguetes, cerámica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_tradnl" sz="2700" dirty="0">
                <a:solidFill>
                  <a:schemeClr val="tx1"/>
                </a:solidFill>
              </a:rPr>
              <a:t>Si usted trabaja con plomo es muy importante </a:t>
            </a:r>
            <a:r>
              <a:rPr lang="es-ES_tradnl" sz="2700" dirty="0" smtClean="0">
                <a:solidFill>
                  <a:schemeClr val="tx1"/>
                </a:solidFill>
              </a:rPr>
              <a:t>bañarse </a:t>
            </a:r>
            <a:r>
              <a:rPr lang="es-ES_tradnl" sz="2700" dirty="0">
                <a:solidFill>
                  <a:schemeClr val="tx1"/>
                </a:solidFill>
              </a:rPr>
              <a:t>y cambiarse de ropa después del </a:t>
            </a:r>
            <a:r>
              <a:rPr lang="es-ES_tradnl" sz="2700" dirty="0" smtClean="0">
                <a:solidFill>
                  <a:schemeClr val="tx1"/>
                </a:solidFill>
              </a:rPr>
              <a:t>trabajo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_tradnl" sz="2700" dirty="0">
                <a:solidFill>
                  <a:schemeClr val="tx1"/>
                </a:solidFill>
              </a:rPr>
              <a:t>Utilizar agua helada de la llave para </a:t>
            </a:r>
            <a:r>
              <a:rPr lang="es-ES_tradnl" sz="2700" dirty="0" smtClean="0">
                <a:solidFill>
                  <a:schemeClr val="tx1"/>
                </a:solidFill>
              </a:rPr>
              <a:t>beber</a:t>
            </a:r>
            <a:r>
              <a:rPr lang="es-ES_tradnl" sz="2700" dirty="0">
                <a:solidFill>
                  <a:schemeClr val="tx1"/>
                </a:solidFill>
              </a:rPr>
              <a:t> </a:t>
            </a:r>
            <a:r>
              <a:rPr lang="es-ES_tradnl" sz="2700" dirty="0" smtClean="0">
                <a:solidFill>
                  <a:schemeClr val="tx1"/>
                </a:solidFill>
              </a:rPr>
              <a:t>y cocinar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_tradnl" sz="2700" dirty="0">
                <a:solidFill>
                  <a:schemeClr val="tx1"/>
                </a:solidFill>
              </a:rPr>
              <a:t>Tomar muestras de la pared antes de tirar o remodelar para asegurar que no contiene </a:t>
            </a:r>
            <a:r>
              <a:rPr lang="es-ES_tradnl" sz="2700" dirty="0" smtClean="0">
                <a:solidFill>
                  <a:schemeClr val="tx1"/>
                </a:solidFill>
              </a:rPr>
              <a:t>plomo</a:t>
            </a:r>
            <a:endParaRPr lang="es-ES_tradnl" sz="2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438400"/>
            <a:ext cx="293455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Aplicando Estas Ideas</a:t>
            </a:r>
            <a:br>
              <a:rPr lang="es-ES_tradnl" dirty="0"/>
            </a:br>
            <a:r>
              <a:rPr lang="es-ES_tradnl" dirty="0"/>
              <a:t>Ejemplo </a:t>
            </a:r>
            <a:r>
              <a:rPr lang="es-ES_tradnl" dirty="0" smtClean="0"/>
              <a:t>– Caídas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5029200"/>
          </a:xfrm>
        </p:spPr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rgbClr val="000000"/>
                </a:solidFill>
              </a:rPr>
              <a:t>Las caídas pueden causar heridas</a:t>
            </a:r>
          </a:p>
          <a:p>
            <a:r>
              <a:rPr lang="es-ES_tradnl" dirty="0">
                <a:solidFill>
                  <a:srgbClr val="000000"/>
                </a:solidFill>
              </a:rPr>
              <a:t>S</a:t>
            </a:r>
            <a:r>
              <a:rPr lang="es-ES_tradnl" dirty="0" smtClean="0">
                <a:solidFill>
                  <a:srgbClr val="000000"/>
                </a:solidFill>
              </a:rPr>
              <a:t>on especialmente peligrosas para los niños </a:t>
            </a:r>
            <a:r>
              <a:rPr lang="es-ES_tradnl" dirty="0" smtClean="0"/>
              <a:t>y las personas de la tercera edad</a:t>
            </a:r>
          </a:p>
          <a:p>
            <a:r>
              <a:rPr lang="es-ES_tradnl" dirty="0" smtClean="0"/>
              <a:t>Una evaluación de riesgo incluye:</a:t>
            </a:r>
          </a:p>
          <a:p>
            <a:pPr lvl="1"/>
            <a:r>
              <a:rPr lang="es-ES_tradnl" dirty="0"/>
              <a:t>O</a:t>
            </a:r>
            <a:r>
              <a:rPr lang="es-ES_tradnl" dirty="0" smtClean="0"/>
              <a:t>bservación de la área de interés y notando áreas donde la persona se pueda tropezar o resbalar y donde una caída pueda tener un efecto negativo</a:t>
            </a:r>
          </a:p>
        </p:txBody>
      </p:sp>
      <p:pic>
        <p:nvPicPr>
          <p:cNvPr id="5" name="Picture 2" descr="http://www.vectorstock.com/composite/146377/hazard-signs-vec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371600"/>
            <a:ext cx="40386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0" y="3048000"/>
            <a:ext cx="1219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3048000"/>
            <a:ext cx="132596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sz="1400" b="1" dirty="0" smtClean="0">
                <a:solidFill>
                  <a:schemeClr val="bg1"/>
                </a:solidFill>
              </a:rPr>
              <a:t>Piso Mojado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895600"/>
            <a:ext cx="1371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2819400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FFFFFF"/>
                </a:solidFill>
              </a:rPr>
              <a:t>Atención </a:t>
            </a:r>
          </a:p>
          <a:p>
            <a:pPr algn="ctr"/>
            <a:r>
              <a:rPr lang="es-ES_tradnl" sz="1600" b="1" dirty="0" smtClean="0">
                <a:solidFill>
                  <a:srgbClr val="FFFFFF"/>
                </a:solidFill>
              </a:rPr>
              <a:t>Escalón</a:t>
            </a:r>
            <a:endParaRPr lang="es-ES_tradnl" sz="16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029200"/>
            <a:ext cx="1524000" cy="4358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017835"/>
            <a:ext cx="1525140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Escalera</a:t>
            </a:r>
          </a:p>
          <a:p>
            <a:pPr algn="ctr">
              <a:lnSpc>
                <a:spcPct val="80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Precaución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4953000"/>
            <a:ext cx="1219200" cy="5029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4724400" y="5562600"/>
            <a:ext cx="4114800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1524000"/>
            <a:ext cx="13716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34200" y="1524000"/>
            <a:ext cx="13716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4200" y="3657600"/>
            <a:ext cx="13716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4200" y="495300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FFFFFF"/>
                </a:solidFill>
              </a:rPr>
              <a:t>Atención </a:t>
            </a:r>
          </a:p>
          <a:p>
            <a:pPr algn="ctr"/>
            <a:r>
              <a:rPr lang="es-ES_tradnl" sz="1600" b="1" dirty="0" smtClean="0">
                <a:solidFill>
                  <a:srgbClr val="FFFFFF"/>
                </a:solidFill>
              </a:rPr>
              <a:t>Escalón</a:t>
            </a:r>
            <a:endParaRPr lang="es-ES_tradnl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Aplicando Estas Ideas</a:t>
            </a:r>
            <a:br>
              <a:rPr lang="es-ES_tradnl" dirty="0"/>
            </a:br>
            <a:r>
              <a:rPr lang="es-ES_tradnl" dirty="0"/>
              <a:t>Ejemplo – Caídas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8006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La </a:t>
            </a:r>
            <a:r>
              <a:rPr lang="es-ES_tradnl" dirty="0" smtClean="0"/>
              <a:t>evaluación de riesgo </a:t>
            </a:r>
            <a:r>
              <a:rPr lang="es-ES_tradnl" dirty="0"/>
              <a:t>incluye el conocimiento de la historia </a:t>
            </a:r>
            <a:r>
              <a:rPr lang="es-ES_tradnl" dirty="0" err="1" smtClean="0"/>
              <a:t>area</a:t>
            </a:r>
            <a:r>
              <a:rPr lang="es-ES_tradnl" dirty="0" smtClean="0"/>
              <a:t> de interés, </a:t>
            </a:r>
            <a:r>
              <a:rPr lang="es-ES_tradnl" dirty="0"/>
              <a:t>así como los peligros </a:t>
            </a:r>
            <a:r>
              <a:rPr lang="es-ES_tradnl" dirty="0" smtClean="0"/>
              <a:t>en la vía (pasada).</a:t>
            </a:r>
          </a:p>
          <a:p>
            <a:r>
              <a:rPr lang="es-ES_tradnl" dirty="0"/>
              <a:t>La variabilidad en el proceso de evaluación del riesgo puede provenir de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/>
              <a:t>Número de veces que una persona camina por la </a:t>
            </a:r>
            <a:r>
              <a:rPr lang="es-ES_tradnl" dirty="0" smtClean="0"/>
              <a:t>área/pasada</a:t>
            </a:r>
          </a:p>
          <a:p>
            <a:r>
              <a:rPr lang="es-ES_tradnl" dirty="0"/>
              <a:t>La incertidumbre en el proceso de evaluación del riesgo puede provenir de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/>
              <a:t>La persona puede tener diferentes efectos de la caída </a:t>
            </a:r>
            <a:r>
              <a:rPr lang="es-ES_tradnl" dirty="0" smtClean="0"/>
              <a:t>(depende de la salud </a:t>
            </a:r>
            <a:r>
              <a:rPr lang="es-ES_tradnl" dirty="0"/>
              <a:t>y </a:t>
            </a:r>
            <a:r>
              <a:rPr lang="es-ES_tradnl" dirty="0" smtClean="0"/>
              <a:t>el estilo </a:t>
            </a:r>
            <a:r>
              <a:rPr lang="es-ES_tradnl" dirty="0"/>
              <a:t>de vida)</a:t>
            </a:r>
            <a:endParaRPr lang="es-ES_tradnl" dirty="0" smtClean="0"/>
          </a:p>
        </p:txBody>
      </p:sp>
      <p:pic>
        <p:nvPicPr>
          <p:cNvPr id="4" name="Picture 3" descr="MC900030218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590800"/>
            <a:ext cx="358966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s-ES_tradnl" dirty="0"/>
              <a:t>¿</a:t>
            </a:r>
            <a:r>
              <a:rPr lang="es-ES_tradnl" dirty="0" smtClean="0"/>
              <a:t>Que Podemos Hacer para Reducir las Caídas?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943600" cy="4953000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Retirar las cosas del camino</a:t>
            </a:r>
          </a:p>
          <a:p>
            <a:r>
              <a:rPr lang="es-ES_tradnl" sz="2800" dirty="0" smtClean="0"/>
              <a:t>Asegurarse que los pisos no estén resbalosos</a:t>
            </a:r>
          </a:p>
          <a:p>
            <a:r>
              <a:rPr lang="es-ES_tradnl" sz="2800" dirty="0"/>
              <a:t>Asegúrese de que las áreas dentro y fuera están bien iluminadas, especialmente en las zonas cercanas a las escaleras</a:t>
            </a:r>
            <a:endParaRPr lang="es-ES_tradnl" sz="2800" dirty="0" smtClean="0"/>
          </a:p>
          <a:p>
            <a:r>
              <a:rPr lang="es-ES_tradnl" sz="2800" dirty="0"/>
              <a:t>Tener barandales en las escaleras (preferible en ambos lados</a:t>
            </a:r>
            <a:r>
              <a:rPr lang="es-ES_tradnl" sz="2800" dirty="0" smtClean="0"/>
              <a:t>)</a:t>
            </a:r>
          </a:p>
          <a:p>
            <a:r>
              <a:rPr lang="es-ES_tradnl" sz="2800" dirty="0"/>
              <a:t>Instalar barras de apoyo en la bañera</a:t>
            </a:r>
          </a:p>
          <a:p>
            <a:endParaRPr lang="es-ES_tradnl" sz="2800" dirty="0"/>
          </a:p>
          <a:p>
            <a:pPr marL="0" indent="0">
              <a:buNone/>
            </a:pPr>
            <a:endParaRPr lang="es-ES_tradnl" sz="3000" dirty="0"/>
          </a:p>
        </p:txBody>
      </p:sp>
      <p:pic>
        <p:nvPicPr>
          <p:cNvPr id="4" name="Picture 3" descr="MP9004465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33600"/>
            <a:ext cx="2743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90044868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0" y="3276600"/>
            <a:ext cx="1879600" cy="31115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H="1">
            <a:off x="228600" y="228600"/>
            <a:ext cx="7848600" cy="3581400"/>
          </a:xfrm>
          <a:prstGeom prst="wedgeEllipseCallout">
            <a:avLst>
              <a:gd name="adj1" fmla="val -46562"/>
              <a:gd name="adj2" fmla="val 4973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838200"/>
            <a:ext cx="6096000" cy="2362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_tradnl" sz="3500" dirty="0" smtClean="0">
                <a:latin typeface="Georgia"/>
                <a:cs typeface="Georgia"/>
              </a:rPr>
              <a:t>Una vez identificado el</a:t>
            </a:r>
            <a:r>
              <a:rPr lang="es-ES_tradnl" sz="3500" b="1" dirty="0" smtClean="0">
                <a:latin typeface="Georgia"/>
                <a:cs typeface="Georgia"/>
              </a:rPr>
              <a:t> </a:t>
            </a:r>
            <a:r>
              <a:rPr lang="es-ES_tradnl" sz="3500" b="1" dirty="0" smtClean="0">
                <a:solidFill>
                  <a:schemeClr val="accent1"/>
                </a:solidFill>
                <a:latin typeface="Georgia"/>
                <a:cs typeface="Georgia"/>
              </a:rPr>
              <a:t>Peligro </a:t>
            </a:r>
            <a:r>
              <a:rPr lang="es-ES_tradnl" sz="3500" dirty="0" smtClean="0">
                <a:latin typeface="Georgia"/>
                <a:cs typeface="Georgia"/>
              </a:rPr>
              <a:t>y su grado de </a:t>
            </a:r>
            <a:r>
              <a:rPr lang="es-ES_tradnl" sz="3500" b="1" dirty="0" smtClean="0">
                <a:solidFill>
                  <a:srgbClr val="D16349"/>
                </a:solidFill>
                <a:latin typeface="Georgia"/>
                <a:cs typeface="Georgia"/>
              </a:rPr>
              <a:t>Riesgo</a:t>
            </a:r>
            <a:r>
              <a:rPr lang="es-ES_tradnl" sz="3500" dirty="0" smtClean="0">
                <a:solidFill>
                  <a:srgbClr val="D16349"/>
                </a:solidFill>
                <a:latin typeface="Georgia"/>
                <a:cs typeface="Georgia"/>
              </a:rPr>
              <a:t> </a:t>
            </a:r>
            <a:r>
              <a:rPr lang="es-ES_tradnl" sz="3500" dirty="0" smtClean="0">
                <a:latin typeface="Georgia"/>
                <a:cs typeface="Georgia"/>
              </a:rPr>
              <a:t>es importante llevar acabo una </a:t>
            </a:r>
            <a:r>
              <a:rPr lang="es-ES_tradnl" sz="3500" b="1" dirty="0" smtClean="0">
                <a:solidFill>
                  <a:srgbClr val="D16349"/>
                </a:solidFill>
                <a:latin typeface="Georgia"/>
                <a:cs typeface="Georgia"/>
              </a:rPr>
              <a:t>Evaluación de Riesgos</a:t>
            </a:r>
            <a:r>
              <a:rPr lang="es-ES_tradnl" sz="3500" b="1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s-ES_tradnl" sz="3500" dirty="0" smtClean="0">
                <a:latin typeface="Georgia"/>
                <a:cs typeface="Georgia"/>
              </a:rPr>
              <a:t>para determinar que precauciones debemos de tomar.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>
            <a:normAutofit/>
          </a:bodyPr>
          <a:lstStyle/>
          <a:p>
            <a:r>
              <a:rPr lang="es-ES_tradnl" dirty="0" smtClean="0"/>
              <a:t>Otros Conceptos Importantes…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873752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rgbClr val="D16349"/>
                </a:solidFill>
                <a:latin typeface="+mj-lt"/>
                <a:cs typeface="Calibri"/>
              </a:rPr>
              <a:t>Probabilidad</a:t>
            </a:r>
            <a:r>
              <a:rPr lang="es-ES_tradnl" dirty="0" smtClean="0">
                <a:solidFill>
                  <a:srgbClr val="000000"/>
                </a:solidFill>
                <a:latin typeface="+mj-lt"/>
                <a:cs typeface="Calibri"/>
              </a:rPr>
              <a:t>: posibilidad que algo ocurra</a:t>
            </a:r>
            <a:br>
              <a:rPr lang="es-ES_tradnl" dirty="0" smtClean="0">
                <a:solidFill>
                  <a:srgbClr val="000000"/>
                </a:solidFill>
                <a:latin typeface="+mj-lt"/>
                <a:cs typeface="Calibri"/>
              </a:rPr>
            </a:br>
            <a:endParaRPr lang="es-ES_tradnl" dirty="0" smtClean="0">
              <a:solidFill>
                <a:srgbClr val="000000"/>
              </a:solidFill>
              <a:latin typeface="+mj-lt"/>
              <a:cs typeface="Calibri"/>
            </a:endParaRPr>
          </a:p>
          <a:p>
            <a:r>
              <a:rPr lang="es-ES_tradnl" b="1" dirty="0" smtClean="0">
                <a:solidFill>
                  <a:srgbClr val="D16349"/>
                </a:solidFill>
                <a:latin typeface="+mj-lt"/>
                <a:cs typeface="Calibri"/>
              </a:rPr>
              <a:t>Amenaza</a:t>
            </a:r>
            <a:r>
              <a:rPr lang="es-ES_tradnl" dirty="0" smtClean="0">
                <a:latin typeface="+mj-lt"/>
                <a:cs typeface="Calibri"/>
              </a:rPr>
              <a:t>: efecto que causa daño</a:t>
            </a:r>
            <a:br>
              <a:rPr lang="es-ES_tradnl" dirty="0" smtClean="0">
                <a:latin typeface="+mj-lt"/>
                <a:cs typeface="Calibri"/>
              </a:rPr>
            </a:br>
            <a:endParaRPr lang="es-ES_tradnl" b="1" dirty="0">
              <a:solidFill>
                <a:srgbClr val="FF0000"/>
              </a:solidFill>
              <a:latin typeface="+mj-lt"/>
              <a:cs typeface="Calibri"/>
            </a:endParaRPr>
          </a:p>
          <a:p>
            <a:r>
              <a:rPr lang="es-ES_tradnl" b="1" dirty="0" smtClean="0">
                <a:solidFill>
                  <a:srgbClr val="D16349"/>
                </a:solidFill>
                <a:latin typeface="+mj-lt"/>
                <a:cs typeface="Calibri"/>
              </a:rPr>
              <a:t>Vulnerabilidad</a:t>
            </a:r>
            <a:r>
              <a:rPr lang="es-ES_tradnl" dirty="0" smtClean="0">
                <a:latin typeface="+mj-lt"/>
                <a:cs typeface="Calibri"/>
              </a:rPr>
              <a:t>: afectado por falta de conocimiento o </a:t>
            </a:r>
            <a:r>
              <a:rPr lang="es-ES_tradnl" dirty="0">
                <a:cs typeface="Calibri"/>
              </a:rPr>
              <a:t>por falta de </a:t>
            </a:r>
            <a:r>
              <a:rPr lang="es-ES_tradnl" dirty="0" smtClean="0">
                <a:cs typeface="Calibri"/>
              </a:rPr>
              <a:t>la </a:t>
            </a:r>
            <a:r>
              <a:rPr lang="es-ES_tradnl" dirty="0" smtClean="0">
                <a:latin typeface="+mj-lt"/>
                <a:cs typeface="Calibri"/>
              </a:rPr>
              <a:t>capacidad de protegernos</a:t>
            </a:r>
            <a:endParaRPr lang="es-ES_tradnl" u="sng" dirty="0" smtClean="0">
              <a:latin typeface="+mj-lt"/>
              <a:cs typeface="Calibri"/>
            </a:endParaRPr>
          </a:p>
        </p:txBody>
      </p:sp>
      <p:pic>
        <p:nvPicPr>
          <p:cNvPr id="9" name="Picture 8" descr="MP9004482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043666"/>
            <a:ext cx="3647435" cy="39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724400" y="22098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 Identificar el </a:t>
            </a:r>
            <a:r>
              <a:rPr lang="es-ES_tradnl" sz="3200" b="1" dirty="0" smtClean="0">
                <a:solidFill>
                  <a:srgbClr val="D16349"/>
                </a:solidFill>
              </a:rPr>
              <a:t>Peligro</a:t>
            </a:r>
            <a:r>
              <a:rPr lang="es-ES_tradnl" sz="3200" dirty="0" smtClean="0">
                <a:solidFill>
                  <a:srgbClr val="D16349"/>
                </a:solidFill>
              </a:rPr>
              <a:t> </a:t>
            </a:r>
            <a:r>
              <a:rPr lang="es-ES_tradnl" sz="3200" dirty="0" smtClean="0"/>
              <a:t>para calcular los </a:t>
            </a:r>
            <a:r>
              <a:rPr lang="es-ES_tradnl" sz="3200" b="1" dirty="0" smtClean="0">
                <a:solidFill>
                  <a:srgbClr val="D16349"/>
                </a:solidFill>
              </a:rPr>
              <a:t>Riesgos</a:t>
            </a:r>
            <a:endParaRPr lang="es-ES_tradnl" sz="3200" b="1" dirty="0">
              <a:solidFill>
                <a:srgbClr val="D163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3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Se usa para decidir </a:t>
            </a:r>
            <a:r>
              <a:rPr lang="es-ES_tradnl" sz="2400" dirty="0" smtClean="0">
                <a:solidFill>
                  <a:srgbClr val="000000"/>
                </a:solidFill>
              </a:rPr>
              <a:t>cuales son las acciones que se beben tomar para reducir los riesgos </a:t>
            </a:r>
            <a:r>
              <a:rPr lang="es-ES_tradnl" sz="2400" dirty="0" smtClean="0"/>
              <a:t>de salud y el medio ambiente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57200"/>
            <a:ext cx="88392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_tradnl" sz="4400" dirty="0">
                <a:latin typeface="+mj-lt"/>
                <a:ea typeface="MS PGothic" pitchFamily="34" charset="-128"/>
                <a:cs typeface="+mj-cs"/>
              </a:rPr>
              <a:t>¿</a:t>
            </a:r>
            <a:r>
              <a:rPr lang="es-ES_tradnl" sz="4400" dirty="0" smtClean="0">
                <a:latin typeface="+mj-lt"/>
                <a:ea typeface="MS PGothic" pitchFamily="34" charset="-128"/>
                <a:cs typeface="+mj-cs"/>
              </a:rPr>
              <a:t>Qué </a:t>
            </a:r>
            <a:r>
              <a:rPr lang="es-ES_tradnl" sz="4400" dirty="0">
                <a:latin typeface="+mj-lt"/>
                <a:ea typeface="MS PGothic" pitchFamily="34" charset="-128"/>
                <a:cs typeface="+mj-cs"/>
              </a:rPr>
              <a:t>es la </a:t>
            </a:r>
            <a:r>
              <a:rPr lang="es-ES_tradnl" sz="4400" dirty="0" smtClean="0">
                <a:latin typeface="+mj-lt"/>
                <a:ea typeface="MS PGothic" pitchFamily="34" charset="-128"/>
                <a:cs typeface="+mj-cs"/>
              </a:rPr>
              <a:t>Evaluación </a:t>
            </a:r>
            <a:r>
              <a:rPr lang="es-ES_tradnl" sz="4400" dirty="0">
                <a:latin typeface="+mj-lt"/>
                <a:ea typeface="MS PGothic" pitchFamily="34" charset="-128"/>
                <a:cs typeface="+mj-cs"/>
              </a:rPr>
              <a:t>de Riesgo</a:t>
            </a:r>
            <a:r>
              <a:rPr lang="es-ES_tradnl" sz="4400" dirty="0" smtClean="0">
                <a:latin typeface="+mj-lt"/>
                <a:ea typeface="MS PGothic" pitchFamily="34" charset="-128"/>
                <a:cs typeface="+mj-cs"/>
              </a:rPr>
              <a:t>?</a:t>
            </a:r>
            <a:endParaRPr lang="es-ES_tradnl" sz="4400" dirty="0">
              <a:latin typeface="+mj-lt"/>
              <a:ea typeface="MS PGothic" pitchFamily="34" charset="-128"/>
              <a:cs typeface="+mj-cs"/>
            </a:endParaRPr>
          </a:p>
          <a:p>
            <a:pPr algn="ctr">
              <a:defRPr/>
            </a:pPr>
            <a:endParaRPr lang="es-ES_tradnl" sz="4400" dirty="0"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3" name="Picture 2" descr="MP900321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371600"/>
            <a:ext cx="260908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 smtClean="0"/>
              <a:t> </a:t>
            </a:r>
            <a:r>
              <a:rPr lang="es-ES_tradnl" sz="4400" u="sng" dirty="0" smtClean="0"/>
              <a:t>¡TODOS! ¡Incluyéndote! </a:t>
            </a:r>
            <a:endParaRPr lang="en-US" sz="4400" u="sng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r>
              <a:rPr lang="es-ES_tradnl" sz="4000" dirty="0" smtClean="0"/>
              <a:t>¿Quién hace la Evaluación de Riesgos?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5773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pPr marL="0" indent="0"/>
            <a:r>
              <a:rPr lang="es-ES_tradnl" dirty="0"/>
              <a:t>Además….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5029200"/>
          </a:xfrm>
        </p:spPr>
        <p:txBody>
          <a:bodyPr>
            <a:normAutofit/>
          </a:bodyPr>
          <a:lstStyle/>
          <a:p>
            <a:r>
              <a:rPr lang="es-ES_tradnl" dirty="0" smtClean="0"/>
              <a:t>Varias agencias gubernamentales necesitan hacerlo: </a:t>
            </a:r>
          </a:p>
          <a:p>
            <a:pPr lvl="1"/>
            <a:r>
              <a:rPr lang="es-ES_tradnl" dirty="0" smtClean="0">
                <a:solidFill>
                  <a:srgbClr val="D16349"/>
                </a:solidFill>
              </a:rPr>
              <a:t>Administración de Alimentos y de Medicamentos de los Estados Unidos </a:t>
            </a:r>
            <a:r>
              <a:rPr lang="es-ES_tradnl" dirty="0" smtClean="0"/>
              <a:t>(</a:t>
            </a:r>
            <a:r>
              <a:rPr lang="es-ES_tradnl" i="1" dirty="0" smtClean="0">
                <a:solidFill>
                  <a:srgbClr val="D16349"/>
                </a:solidFill>
              </a:rPr>
              <a:t>FDA</a:t>
            </a:r>
            <a:r>
              <a:rPr lang="es-ES_tradnl" dirty="0" smtClean="0">
                <a:solidFill>
                  <a:srgbClr val="D16349"/>
                </a:solidFill>
              </a:rPr>
              <a:t> </a:t>
            </a:r>
            <a:r>
              <a:rPr lang="es-ES_tradnl" dirty="0" smtClean="0"/>
              <a:t>por sus siglas en ingles) </a:t>
            </a:r>
          </a:p>
          <a:p>
            <a:pPr lvl="1"/>
            <a:r>
              <a:rPr lang="es-ES_tradnl" dirty="0" smtClean="0">
                <a:solidFill>
                  <a:srgbClr val="D16349"/>
                </a:solidFill>
              </a:rPr>
              <a:t>Administración de Seguridad y Salud Ocupacional </a:t>
            </a:r>
            <a:r>
              <a:rPr lang="es-ES_tradnl" dirty="0" smtClean="0"/>
              <a:t>(</a:t>
            </a:r>
            <a:r>
              <a:rPr lang="es-ES_tradnl" i="1" dirty="0" smtClean="0">
                <a:solidFill>
                  <a:srgbClr val="D16349"/>
                </a:solidFill>
              </a:rPr>
              <a:t>OSHA</a:t>
            </a:r>
            <a:r>
              <a:rPr lang="es-ES_tradnl" i="1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/>
              <a:t>por sus siglas en ingles)</a:t>
            </a:r>
          </a:p>
          <a:p>
            <a:pPr lvl="1"/>
            <a:r>
              <a:rPr lang="es-ES_tradnl" dirty="0" smtClean="0">
                <a:solidFill>
                  <a:srgbClr val="D16349"/>
                </a:solidFill>
              </a:rPr>
              <a:t>Agencia de Protección </a:t>
            </a:r>
            <a:r>
              <a:rPr lang="es-ES_tradnl" dirty="0">
                <a:solidFill>
                  <a:srgbClr val="D16349"/>
                </a:solidFill>
              </a:rPr>
              <a:t>Ambiental de los Estados Unidos </a:t>
            </a:r>
            <a:r>
              <a:rPr lang="es-ES_tradnl" dirty="0"/>
              <a:t>(</a:t>
            </a:r>
            <a:r>
              <a:rPr lang="es-ES_tradnl" i="1" dirty="0" smtClean="0">
                <a:solidFill>
                  <a:srgbClr val="D16349"/>
                </a:solidFill>
              </a:rPr>
              <a:t>US EPA </a:t>
            </a:r>
            <a:r>
              <a:rPr lang="es-ES_tradnl" dirty="0" smtClean="0"/>
              <a:t>por sus siglas en ingles)</a:t>
            </a:r>
          </a:p>
          <a:p>
            <a:r>
              <a:rPr lang="es-ES_tradnl" dirty="0" smtClean="0"/>
              <a:t>Algunas </a:t>
            </a:r>
            <a:r>
              <a:rPr lang="es-ES_tradnl" dirty="0" smtClean="0">
                <a:solidFill>
                  <a:srgbClr val="D16349"/>
                </a:solidFill>
              </a:rPr>
              <a:t>compañías </a:t>
            </a:r>
            <a:r>
              <a:rPr lang="es-ES_tradnl" dirty="0" smtClean="0"/>
              <a:t>lo hacen:</a:t>
            </a:r>
          </a:p>
          <a:p>
            <a:pPr lvl="1"/>
            <a:r>
              <a:rPr lang="es-ES_tradnl" dirty="0"/>
              <a:t>C</a:t>
            </a:r>
            <a:r>
              <a:rPr lang="es-ES_tradnl" dirty="0" smtClean="0"/>
              <a:t>umplen con la protección de los trabajadores</a:t>
            </a:r>
          </a:p>
          <a:p>
            <a:pPr lvl="1"/>
            <a:r>
              <a:rPr lang="es-ES_tradnl" dirty="0" smtClean="0"/>
              <a:t>Determinan si un producto se puede vender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MC90028591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962400"/>
            <a:ext cx="214745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_tradnl" dirty="0" smtClean="0"/>
              <a:t>Componentes Principales de la Evaluación de Riesgos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5181600" cy="3657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800" dirty="0" smtClean="0">
                <a:solidFill>
                  <a:srgbClr val="D16349"/>
                </a:solidFill>
              </a:rPr>
              <a:t>Identificación del Riesgo</a:t>
            </a:r>
            <a:br>
              <a:rPr lang="es-ES_tradnl" sz="2800" dirty="0" smtClean="0">
                <a:solidFill>
                  <a:srgbClr val="D16349"/>
                </a:solidFill>
              </a:rPr>
            </a:br>
            <a:endParaRPr lang="es-ES_tradnl" sz="2800" dirty="0" smtClean="0">
              <a:solidFill>
                <a:srgbClr val="D1634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>
                <a:solidFill>
                  <a:srgbClr val="D16349"/>
                </a:solidFill>
              </a:rPr>
              <a:t>Evaluación Dosis-Respuesta</a:t>
            </a:r>
          </a:p>
          <a:p>
            <a:pPr marL="514350" indent="-514350">
              <a:buFont typeface="+mj-lt"/>
              <a:buAutoNum type="arabicPeriod"/>
            </a:pPr>
            <a:endParaRPr lang="es-ES_tradnl" sz="2800" dirty="0" smtClean="0">
              <a:solidFill>
                <a:srgbClr val="D1634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>
                <a:solidFill>
                  <a:srgbClr val="D16349"/>
                </a:solidFill>
              </a:rPr>
              <a:t>Evaluación de la Exposición</a:t>
            </a:r>
            <a:br>
              <a:rPr lang="es-ES_tradnl" sz="2800" dirty="0" smtClean="0">
                <a:solidFill>
                  <a:srgbClr val="D16349"/>
                </a:solidFill>
              </a:rPr>
            </a:br>
            <a:endParaRPr lang="es-ES_tradn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>
                <a:solidFill>
                  <a:srgbClr val="D16349"/>
                </a:solidFill>
              </a:rPr>
              <a:t>Caracterización del Riesgo</a:t>
            </a:r>
            <a:endParaRPr lang="es-ES_tradnl" sz="2800" dirty="0">
              <a:solidFill>
                <a:srgbClr val="D16349"/>
              </a:solidFill>
            </a:endParaRPr>
          </a:p>
        </p:txBody>
      </p:sp>
      <p:pic>
        <p:nvPicPr>
          <p:cNvPr id="4" name="Picture 3" descr="MP9004221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58" y="1371600"/>
            <a:ext cx="2134642" cy="3200400"/>
          </a:xfrm>
          <a:prstGeom prst="rect">
            <a:avLst/>
          </a:prstGeom>
        </p:spPr>
      </p:pic>
      <p:pic>
        <p:nvPicPr>
          <p:cNvPr id="5" name="Picture 4" descr="MP9004118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39" y="2971800"/>
            <a:ext cx="228466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9484</TotalTime>
  <Words>1448</Words>
  <Application>Microsoft Office PowerPoint</Application>
  <PresentationFormat>On-screen Show (4:3)</PresentationFormat>
  <Paragraphs>207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Georgia</vt:lpstr>
      <vt:lpstr>Wingdings</vt:lpstr>
      <vt:lpstr>Wingdings 2</vt:lpstr>
      <vt:lpstr>Civic</vt:lpstr>
      <vt:lpstr>Evaluación de Riesgos</vt:lpstr>
      <vt:lpstr>¿Cuál es la Diferencia entre el Peligro y el Riesgo?</vt:lpstr>
      <vt:lpstr>Para Aclarar: ¡Todos Tomamos Riesgos! </vt:lpstr>
      <vt:lpstr>PowerPoint Presentation</vt:lpstr>
      <vt:lpstr>Otros Conceptos Importantes…</vt:lpstr>
      <vt:lpstr>PowerPoint Presentation</vt:lpstr>
      <vt:lpstr>¿Quién hace la Evaluación de Riesgos?</vt:lpstr>
      <vt:lpstr>Además….</vt:lpstr>
      <vt:lpstr>Componentes Principales de la Evaluación de Riesgos </vt:lpstr>
      <vt:lpstr>Identificación del Riesgo</vt:lpstr>
      <vt:lpstr>¿Que Nos Podemos Preguntar?</vt:lpstr>
      <vt:lpstr>¿Cómo identificamos un Riesgo?</vt:lpstr>
      <vt:lpstr>Identificación de Riesgo</vt:lpstr>
      <vt:lpstr>Evaluación Dosis-Respuesta</vt:lpstr>
      <vt:lpstr>Tipos de Peligros que se Encuentran en el Ambiente</vt:lpstr>
      <vt:lpstr>Dosis-Respuesta</vt:lpstr>
      <vt:lpstr>Clasificando la Toxicidad de Substancias Químicas</vt:lpstr>
      <vt:lpstr>Curva Dosis-Respuesta del Chile</vt:lpstr>
      <vt:lpstr>Las Substancias Químicas Usualmente Tienen Dos Tipos de Efectos a la Salud</vt:lpstr>
      <vt:lpstr>Ejemplo: Cancerigeno</vt:lpstr>
      <vt:lpstr>Evaluación de la Exposición</vt:lpstr>
      <vt:lpstr>Exposición a la Salud Human Ocurre Cuando</vt:lpstr>
      <vt:lpstr>Componentes Principales de la Exposición</vt:lpstr>
      <vt:lpstr>¿Si estas expuesto significa que te va a afectar?</vt:lpstr>
      <vt:lpstr>¿Cómo Se Evalúa la Exposición?</vt:lpstr>
      <vt:lpstr>¿Como se Evalúa la Exposición?</vt:lpstr>
      <vt:lpstr>Caracterización del Riesgo</vt:lpstr>
      <vt:lpstr>Como Caracterizamos el Riesgo</vt:lpstr>
      <vt:lpstr>¿Qué deberíamos de considerar cuando hacemos una evaluación de riesgo? </vt:lpstr>
      <vt:lpstr>¿Como Tratar la Variabilidad o la Incertidumbre? </vt:lpstr>
      <vt:lpstr>Variabilidad - Ejemplos</vt:lpstr>
      <vt:lpstr>Mas Sobre la Incertidumbre</vt:lpstr>
      <vt:lpstr>Aplicando Estas Ideas Ejemplo - Plomo</vt:lpstr>
      <vt:lpstr>Aplicando Estas Ideas Ejemplo - Plomo</vt:lpstr>
      <vt:lpstr>Que Podemos Hacer para Reducir la Exposición al Plomo</vt:lpstr>
      <vt:lpstr>Aplicando Estas Ideas Ejemplo – Caídas</vt:lpstr>
      <vt:lpstr>Aplicando Estas Ideas Ejemplo – Caídas</vt:lpstr>
      <vt:lpstr>¿Que Podemos Hacer para Reducir las Caídas?</vt:lpstr>
    </vt:vector>
  </TitlesOfParts>
  <Company>University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mloh</dc:creator>
  <cp:lastModifiedBy>Sarah Wilkinson</cp:lastModifiedBy>
  <cp:revision>378</cp:revision>
  <cp:lastPrinted>2014-07-18T19:02:24Z</cp:lastPrinted>
  <dcterms:created xsi:type="dcterms:W3CDTF">2013-02-07T19:09:11Z</dcterms:created>
  <dcterms:modified xsi:type="dcterms:W3CDTF">2015-02-06T21:48:51Z</dcterms:modified>
</cp:coreProperties>
</file>